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304" r:id="rId29"/>
    <p:sldId id="301" r:id="rId30"/>
    <p:sldId id="303" r:id="rId31"/>
    <p:sldId id="302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99" r:id="rId47"/>
    <p:sldId id="289" r:id="rId48"/>
    <p:sldId id="300" r:id="rId49"/>
    <p:sldId id="29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 Julien" initials="RJ" lastIdx="1" clrIdx="0">
    <p:extLst>
      <p:ext uri="{19B8F6BF-5375-455C-9EA6-DF929625EA0E}">
        <p15:presenceInfo xmlns:p15="http://schemas.microsoft.com/office/powerpoint/2012/main" userId="S::julien.rod1@hes-so.ch::3be5fa2f-1dcb-43c9-b404-47dfb2bae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076" autoAdjust="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1.png"/><Relationship Id="rId7" Type="http://schemas.openxmlformats.org/officeDocument/2006/relationships/image" Target="../media/image12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1.png"/><Relationship Id="rId7" Type="http://schemas.openxmlformats.org/officeDocument/2006/relationships/image" Target="../media/image12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CCC5A-A945-471B-B7D9-E3D02407B2F7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8840F5-2EE9-4EBB-B506-2EEA872E4AD0}">
      <dgm:prSet/>
      <dgm:spPr/>
      <dgm:t>
        <a:bodyPr/>
        <a:lstStyle/>
        <a:p>
          <a:r>
            <a:rPr lang="fr-CH" dirty="0"/>
            <a:t>Introduction</a:t>
          </a:r>
          <a:endParaRPr lang="en-US" dirty="0"/>
        </a:p>
      </dgm:t>
    </dgm:pt>
    <dgm:pt modelId="{E783F4B1-CDA7-4148-A4B0-0D8FAB617C68}" type="parTrans" cxnId="{7F0DF894-BD04-42B7-A2A3-22425EF86E14}">
      <dgm:prSet/>
      <dgm:spPr/>
      <dgm:t>
        <a:bodyPr/>
        <a:lstStyle/>
        <a:p>
          <a:endParaRPr lang="en-US"/>
        </a:p>
      </dgm:t>
    </dgm:pt>
    <dgm:pt modelId="{2E2F0F56-C09C-4B93-98C3-4C7855073B29}" type="sibTrans" cxnId="{7F0DF894-BD04-42B7-A2A3-22425EF86E14}">
      <dgm:prSet/>
      <dgm:spPr/>
      <dgm:t>
        <a:bodyPr/>
        <a:lstStyle/>
        <a:p>
          <a:endParaRPr lang="en-US"/>
        </a:p>
      </dgm:t>
    </dgm:pt>
    <dgm:pt modelId="{608B3353-DC7B-45DA-B35F-9727E8A3F2D8}">
      <dgm:prSet/>
      <dgm:spPr/>
      <dgm:t>
        <a:bodyPr/>
        <a:lstStyle/>
        <a:p>
          <a:r>
            <a:rPr lang="fr-CH" dirty="0"/>
            <a:t>Données</a:t>
          </a:r>
          <a:endParaRPr lang="en-US" dirty="0"/>
        </a:p>
      </dgm:t>
    </dgm:pt>
    <dgm:pt modelId="{681AF924-6B00-4990-9DBA-30DB120A97D4}" type="parTrans" cxnId="{A4B0C390-65B6-488E-8482-44FBA7709BF9}">
      <dgm:prSet/>
      <dgm:spPr/>
      <dgm:t>
        <a:bodyPr/>
        <a:lstStyle/>
        <a:p>
          <a:endParaRPr lang="en-US"/>
        </a:p>
      </dgm:t>
    </dgm:pt>
    <dgm:pt modelId="{A8EBE0E3-0A54-4FBE-A957-92BDC581493A}" type="sibTrans" cxnId="{A4B0C390-65B6-488E-8482-44FBA7709BF9}">
      <dgm:prSet/>
      <dgm:spPr/>
      <dgm:t>
        <a:bodyPr/>
        <a:lstStyle/>
        <a:p>
          <a:endParaRPr lang="en-US"/>
        </a:p>
      </dgm:t>
    </dgm:pt>
    <dgm:pt modelId="{E7A6E30B-792C-4DA3-996B-8717EFF4D549}">
      <dgm:prSet/>
      <dgm:spPr/>
      <dgm:t>
        <a:bodyPr/>
        <a:lstStyle/>
        <a:p>
          <a:r>
            <a:rPr lang="fr-CH" dirty="0"/>
            <a:t>Méthodes</a:t>
          </a:r>
          <a:endParaRPr lang="en-US" dirty="0"/>
        </a:p>
      </dgm:t>
    </dgm:pt>
    <dgm:pt modelId="{20E14F03-7EFB-4DFD-885E-3317363E9657}" type="parTrans" cxnId="{DD72E7D2-44C0-41E0-BB1E-1445B04D6DAB}">
      <dgm:prSet/>
      <dgm:spPr/>
      <dgm:t>
        <a:bodyPr/>
        <a:lstStyle/>
        <a:p>
          <a:endParaRPr lang="en-US"/>
        </a:p>
      </dgm:t>
    </dgm:pt>
    <dgm:pt modelId="{2DE25EB2-2B9E-47C6-9ED9-0A443C150F93}" type="sibTrans" cxnId="{DD72E7D2-44C0-41E0-BB1E-1445B04D6DAB}">
      <dgm:prSet/>
      <dgm:spPr/>
      <dgm:t>
        <a:bodyPr/>
        <a:lstStyle/>
        <a:p>
          <a:endParaRPr lang="en-US"/>
        </a:p>
      </dgm:t>
    </dgm:pt>
    <dgm:pt modelId="{CCCF3776-A246-48EF-BA59-06CDFF24DBC0}">
      <dgm:prSet/>
      <dgm:spPr/>
      <dgm:t>
        <a:bodyPr/>
        <a:lstStyle/>
        <a:p>
          <a:r>
            <a:rPr lang="fr-CH" dirty="0"/>
            <a:t>Scripts réalisés</a:t>
          </a:r>
          <a:endParaRPr lang="en-US" dirty="0"/>
        </a:p>
      </dgm:t>
    </dgm:pt>
    <dgm:pt modelId="{578E9733-B784-44F8-9048-27AC577B4330}" type="parTrans" cxnId="{1649F3B9-D17F-40D7-AFA2-9354F2747FA8}">
      <dgm:prSet/>
      <dgm:spPr/>
      <dgm:t>
        <a:bodyPr/>
        <a:lstStyle/>
        <a:p>
          <a:endParaRPr lang="en-US"/>
        </a:p>
      </dgm:t>
    </dgm:pt>
    <dgm:pt modelId="{08633DD5-6F35-4C5A-B978-934D766BC94D}" type="sibTrans" cxnId="{1649F3B9-D17F-40D7-AFA2-9354F2747FA8}">
      <dgm:prSet/>
      <dgm:spPr/>
      <dgm:t>
        <a:bodyPr/>
        <a:lstStyle/>
        <a:p>
          <a:endParaRPr lang="en-US"/>
        </a:p>
      </dgm:t>
    </dgm:pt>
    <dgm:pt modelId="{A50BAC62-FFC7-41ED-BA06-4B873D6AB163}">
      <dgm:prSet/>
      <dgm:spPr/>
      <dgm:t>
        <a:bodyPr/>
        <a:lstStyle/>
        <a:p>
          <a:r>
            <a:rPr lang="fr-CH" dirty="0"/>
            <a:t>Expériences et résultats</a:t>
          </a:r>
          <a:endParaRPr lang="en-US" dirty="0"/>
        </a:p>
      </dgm:t>
    </dgm:pt>
    <dgm:pt modelId="{1E2EE30A-06B8-475F-AA5A-E2354E96EEA5}" type="parTrans" cxnId="{DC2C3ADF-98FC-4720-8992-18871B17DB59}">
      <dgm:prSet/>
      <dgm:spPr/>
      <dgm:t>
        <a:bodyPr/>
        <a:lstStyle/>
        <a:p>
          <a:endParaRPr lang="en-US"/>
        </a:p>
      </dgm:t>
    </dgm:pt>
    <dgm:pt modelId="{7FCF614E-1FDD-4AD3-A322-C0745BF397BC}" type="sibTrans" cxnId="{DC2C3ADF-98FC-4720-8992-18871B17DB59}">
      <dgm:prSet/>
      <dgm:spPr/>
      <dgm:t>
        <a:bodyPr/>
        <a:lstStyle/>
        <a:p>
          <a:endParaRPr lang="en-US"/>
        </a:p>
      </dgm:t>
    </dgm:pt>
    <dgm:pt modelId="{F32D397C-98D4-4C49-9594-04F9AC7546BF}">
      <dgm:prSet/>
      <dgm:spPr/>
      <dgm:t>
        <a:bodyPr/>
        <a:lstStyle/>
        <a:p>
          <a:r>
            <a:rPr lang="fr-CH" dirty="0"/>
            <a:t>Améliorations possibles</a:t>
          </a:r>
          <a:endParaRPr lang="en-US" dirty="0"/>
        </a:p>
      </dgm:t>
    </dgm:pt>
    <dgm:pt modelId="{8B7A9AC0-6593-4338-8639-9239961F4A76}" type="parTrans" cxnId="{55A88810-CD0A-46EE-961D-E91482B6D78A}">
      <dgm:prSet/>
      <dgm:spPr/>
      <dgm:t>
        <a:bodyPr/>
        <a:lstStyle/>
        <a:p>
          <a:endParaRPr lang="en-US"/>
        </a:p>
      </dgm:t>
    </dgm:pt>
    <dgm:pt modelId="{41237306-195E-446A-8E6A-3BC885FF3502}" type="sibTrans" cxnId="{55A88810-CD0A-46EE-961D-E91482B6D78A}">
      <dgm:prSet/>
      <dgm:spPr/>
      <dgm:t>
        <a:bodyPr/>
        <a:lstStyle/>
        <a:p>
          <a:endParaRPr lang="en-US"/>
        </a:p>
      </dgm:t>
    </dgm:pt>
    <dgm:pt modelId="{BA069CC2-7E7B-41C0-ACE2-E62DB7E7436D}">
      <dgm:prSet/>
      <dgm:spPr/>
      <dgm:t>
        <a:bodyPr/>
        <a:lstStyle/>
        <a:p>
          <a:r>
            <a:rPr lang="fr-CH" dirty="0"/>
            <a:t>Conclusion</a:t>
          </a:r>
          <a:endParaRPr lang="en-US" dirty="0"/>
        </a:p>
      </dgm:t>
    </dgm:pt>
    <dgm:pt modelId="{DBB62F45-1600-4D62-ADBC-FB29C85896C7}" type="parTrans" cxnId="{670862FC-3034-4882-9003-5504634CF569}">
      <dgm:prSet/>
      <dgm:spPr/>
      <dgm:t>
        <a:bodyPr/>
        <a:lstStyle/>
        <a:p>
          <a:endParaRPr lang="en-US"/>
        </a:p>
      </dgm:t>
    </dgm:pt>
    <dgm:pt modelId="{F6FCDE6C-FA4D-46F8-96E4-7CA723AB923F}" type="sibTrans" cxnId="{670862FC-3034-4882-9003-5504634CF569}">
      <dgm:prSet/>
      <dgm:spPr/>
      <dgm:t>
        <a:bodyPr/>
        <a:lstStyle/>
        <a:p>
          <a:endParaRPr lang="en-US"/>
        </a:p>
      </dgm:t>
    </dgm:pt>
    <dgm:pt modelId="{B2D587EC-5301-4F7F-81CA-8E8A9F32BD9F}" type="pres">
      <dgm:prSet presAssocID="{997CCC5A-A945-471B-B7D9-E3D02407B2F7}" presName="Name0" presStyleCnt="0">
        <dgm:presLayoutVars>
          <dgm:dir/>
          <dgm:resizeHandles val="exact"/>
        </dgm:presLayoutVars>
      </dgm:prSet>
      <dgm:spPr/>
    </dgm:pt>
    <dgm:pt modelId="{C6F1BE3D-1BA4-4F43-9ECC-6E60EF6A5E33}" type="pres">
      <dgm:prSet presAssocID="{C38840F5-2EE9-4EBB-B506-2EEA872E4AD0}" presName="node" presStyleLbl="node1" presStyleIdx="0" presStyleCnt="7">
        <dgm:presLayoutVars>
          <dgm:bulletEnabled val="1"/>
        </dgm:presLayoutVars>
      </dgm:prSet>
      <dgm:spPr/>
    </dgm:pt>
    <dgm:pt modelId="{75E55311-8FAA-4EFD-B7A7-AB706CD24798}" type="pres">
      <dgm:prSet presAssocID="{2E2F0F56-C09C-4B93-98C3-4C7855073B29}" presName="sibTrans" presStyleLbl="sibTrans1D1" presStyleIdx="0" presStyleCnt="6"/>
      <dgm:spPr/>
    </dgm:pt>
    <dgm:pt modelId="{8293BF17-89A4-475C-A2DE-1252A61F525A}" type="pres">
      <dgm:prSet presAssocID="{2E2F0F56-C09C-4B93-98C3-4C7855073B29}" presName="connectorText" presStyleLbl="sibTrans1D1" presStyleIdx="0" presStyleCnt="6"/>
      <dgm:spPr/>
    </dgm:pt>
    <dgm:pt modelId="{A30E326E-6DEF-4AEB-A786-34D24E021EF1}" type="pres">
      <dgm:prSet presAssocID="{608B3353-DC7B-45DA-B35F-9727E8A3F2D8}" presName="node" presStyleLbl="node1" presStyleIdx="1" presStyleCnt="7">
        <dgm:presLayoutVars>
          <dgm:bulletEnabled val="1"/>
        </dgm:presLayoutVars>
      </dgm:prSet>
      <dgm:spPr/>
    </dgm:pt>
    <dgm:pt modelId="{41898D12-74ED-4582-A056-8525403307EA}" type="pres">
      <dgm:prSet presAssocID="{A8EBE0E3-0A54-4FBE-A957-92BDC581493A}" presName="sibTrans" presStyleLbl="sibTrans1D1" presStyleIdx="1" presStyleCnt="6"/>
      <dgm:spPr/>
    </dgm:pt>
    <dgm:pt modelId="{D1CD88BF-5D57-4C5E-8D6C-0DCC525338A7}" type="pres">
      <dgm:prSet presAssocID="{A8EBE0E3-0A54-4FBE-A957-92BDC581493A}" presName="connectorText" presStyleLbl="sibTrans1D1" presStyleIdx="1" presStyleCnt="6"/>
      <dgm:spPr/>
    </dgm:pt>
    <dgm:pt modelId="{F0C3671B-440A-4949-8C6E-802768C47EB5}" type="pres">
      <dgm:prSet presAssocID="{E7A6E30B-792C-4DA3-996B-8717EFF4D549}" presName="node" presStyleLbl="node1" presStyleIdx="2" presStyleCnt="7">
        <dgm:presLayoutVars>
          <dgm:bulletEnabled val="1"/>
        </dgm:presLayoutVars>
      </dgm:prSet>
      <dgm:spPr/>
    </dgm:pt>
    <dgm:pt modelId="{E47D4C61-6E03-4F9B-8292-8AC6519B8FD0}" type="pres">
      <dgm:prSet presAssocID="{2DE25EB2-2B9E-47C6-9ED9-0A443C150F93}" presName="sibTrans" presStyleLbl="sibTrans1D1" presStyleIdx="2" presStyleCnt="6"/>
      <dgm:spPr/>
    </dgm:pt>
    <dgm:pt modelId="{3B8D5C53-0910-4E66-9D68-A20BC12B230F}" type="pres">
      <dgm:prSet presAssocID="{2DE25EB2-2B9E-47C6-9ED9-0A443C150F93}" presName="connectorText" presStyleLbl="sibTrans1D1" presStyleIdx="2" presStyleCnt="6"/>
      <dgm:spPr/>
    </dgm:pt>
    <dgm:pt modelId="{32812659-1310-487C-81AF-72BBE16B3A70}" type="pres">
      <dgm:prSet presAssocID="{CCCF3776-A246-48EF-BA59-06CDFF24DBC0}" presName="node" presStyleLbl="node1" presStyleIdx="3" presStyleCnt="7">
        <dgm:presLayoutVars>
          <dgm:bulletEnabled val="1"/>
        </dgm:presLayoutVars>
      </dgm:prSet>
      <dgm:spPr/>
    </dgm:pt>
    <dgm:pt modelId="{73E02446-380C-49FB-AD0B-98397B28531D}" type="pres">
      <dgm:prSet presAssocID="{08633DD5-6F35-4C5A-B978-934D766BC94D}" presName="sibTrans" presStyleLbl="sibTrans1D1" presStyleIdx="3" presStyleCnt="6"/>
      <dgm:spPr/>
    </dgm:pt>
    <dgm:pt modelId="{51492F2B-761B-45EA-BFB2-EF537D3C205F}" type="pres">
      <dgm:prSet presAssocID="{08633DD5-6F35-4C5A-B978-934D766BC94D}" presName="connectorText" presStyleLbl="sibTrans1D1" presStyleIdx="3" presStyleCnt="6"/>
      <dgm:spPr/>
    </dgm:pt>
    <dgm:pt modelId="{16AEF31A-5002-4B7E-88C9-2791997CF704}" type="pres">
      <dgm:prSet presAssocID="{A50BAC62-FFC7-41ED-BA06-4B873D6AB163}" presName="node" presStyleLbl="node1" presStyleIdx="4" presStyleCnt="7">
        <dgm:presLayoutVars>
          <dgm:bulletEnabled val="1"/>
        </dgm:presLayoutVars>
      </dgm:prSet>
      <dgm:spPr/>
    </dgm:pt>
    <dgm:pt modelId="{61C53A77-D156-42CF-8D76-4C94E7EBC495}" type="pres">
      <dgm:prSet presAssocID="{7FCF614E-1FDD-4AD3-A322-C0745BF397BC}" presName="sibTrans" presStyleLbl="sibTrans1D1" presStyleIdx="4" presStyleCnt="6"/>
      <dgm:spPr/>
    </dgm:pt>
    <dgm:pt modelId="{80B2A5F1-FB18-4CF8-8527-A906DA58D776}" type="pres">
      <dgm:prSet presAssocID="{7FCF614E-1FDD-4AD3-A322-C0745BF397BC}" presName="connectorText" presStyleLbl="sibTrans1D1" presStyleIdx="4" presStyleCnt="6"/>
      <dgm:spPr/>
    </dgm:pt>
    <dgm:pt modelId="{1BB72EC2-A68B-46BA-91D3-86021287DA5C}" type="pres">
      <dgm:prSet presAssocID="{F32D397C-98D4-4C49-9594-04F9AC7546BF}" presName="node" presStyleLbl="node1" presStyleIdx="5" presStyleCnt="7">
        <dgm:presLayoutVars>
          <dgm:bulletEnabled val="1"/>
        </dgm:presLayoutVars>
      </dgm:prSet>
      <dgm:spPr/>
    </dgm:pt>
    <dgm:pt modelId="{153567C8-EDF0-40E0-B051-FC0222D54A64}" type="pres">
      <dgm:prSet presAssocID="{41237306-195E-446A-8E6A-3BC885FF3502}" presName="sibTrans" presStyleLbl="sibTrans1D1" presStyleIdx="5" presStyleCnt="6"/>
      <dgm:spPr/>
    </dgm:pt>
    <dgm:pt modelId="{B43EAA76-5DA7-40AC-B55A-CFCF0CD7258A}" type="pres">
      <dgm:prSet presAssocID="{41237306-195E-446A-8E6A-3BC885FF3502}" presName="connectorText" presStyleLbl="sibTrans1D1" presStyleIdx="5" presStyleCnt="6"/>
      <dgm:spPr/>
    </dgm:pt>
    <dgm:pt modelId="{4E6463D9-8042-4F7D-B486-F06B31A6184A}" type="pres">
      <dgm:prSet presAssocID="{BA069CC2-7E7B-41C0-ACE2-E62DB7E7436D}" presName="node" presStyleLbl="node1" presStyleIdx="6" presStyleCnt="7">
        <dgm:presLayoutVars>
          <dgm:bulletEnabled val="1"/>
        </dgm:presLayoutVars>
      </dgm:prSet>
      <dgm:spPr/>
    </dgm:pt>
  </dgm:ptLst>
  <dgm:cxnLst>
    <dgm:cxn modelId="{55A88810-CD0A-46EE-961D-E91482B6D78A}" srcId="{997CCC5A-A945-471B-B7D9-E3D02407B2F7}" destId="{F32D397C-98D4-4C49-9594-04F9AC7546BF}" srcOrd="5" destOrd="0" parTransId="{8B7A9AC0-6593-4338-8639-9239961F4A76}" sibTransId="{41237306-195E-446A-8E6A-3BC885FF3502}"/>
    <dgm:cxn modelId="{815DD322-1989-4B32-827D-B037F83FEBC8}" type="presOf" srcId="{E7A6E30B-792C-4DA3-996B-8717EFF4D549}" destId="{F0C3671B-440A-4949-8C6E-802768C47EB5}" srcOrd="0" destOrd="0" presId="urn:microsoft.com/office/officeart/2016/7/layout/RepeatingBendingProcessNew"/>
    <dgm:cxn modelId="{DEB71423-B23E-47A3-972F-FE1A9FEA996B}" type="presOf" srcId="{C38840F5-2EE9-4EBB-B506-2EEA872E4AD0}" destId="{C6F1BE3D-1BA4-4F43-9ECC-6E60EF6A5E33}" srcOrd="0" destOrd="0" presId="urn:microsoft.com/office/officeart/2016/7/layout/RepeatingBendingProcessNew"/>
    <dgm:cxn modelId="{9D47CA24-3439-42F3-AC30-40420CEA5B36}" type="presOf" srcId="{7FCF614E-1FDD-4AD3-A322-C0745BF397BC}" destId="{80B2A5F1-FB18-4CF8-8527-A906DA58D776}" srcOrd="1" destOrd="0" presId="urn:microsoft.com/office/officeart/2016/7/layout/RepeatingBendingProcessNew"/>
    <dgm:cxn modelId="{2A53C32E-1D51-43AB-8B0D-4E37F97A3146}" type="presOf" srcId="{41237306-195E-446A-8E6A-3BC885FF3502}" destId="{153567C8-EDF0-40E0-B051-FC0222D54A64}" srcOrd="0" destOrd="0" presId="urn:microsoft.com/office/officeart/2016/7/layout/RepeatingBendingProcessNew"/>
    <dgm:cxn modelId="{74F03831-6894-4C05-847F-A9321A9119D8}" type="presOf" srcId="{A50BAC62-FFC7-41ED-BA06-4B873D6AB163}" destId="{16AEF31A-5002-4B7E-88C9-2791997CF704}" srcOrd="0" destOrd="0" presId="urn:microsoft.com/office/officeart/2016/7/layout/RepeatingBendingProcessNew"/>
    <dgm:cxn modelId="{6C33863B-9800-4641-A326-DFADC114F095}" type="presOf" srcId="{A8EBE0E3-0A54-4FBE-A957-92BDC581493A}" destId="{D1CD88BF-5D57-4C5E-8D6C-0DCC525338A7}" srcOrd="1" destOrd="0" presId="urn:microsoft.com/office/officeart/2016/7/layout/RepeatingBendingProcessNew"/>
    <dgm:cxn modelId="{52E74244-F6EB-4829-A77F-755DA86B037D}" type="presOf" srcId="{08633DD5-6F35-4C5A-B978-934D766BC94D}" destId="{73E02446-380C-49FB-AD0B-98397B28531D}" srcOrd="0" destOrd="0" presId="urn:microsoft.com/office/officeart/2016/7/layout/RepeatingBendingProcessNew"/>
    <dgm:cxn modelId="{32046B4A-1DB8-42B7-A5FB-82847C8A9D23}" type="presOf" srcId="{A8EBE0E3-0A54-4FBE-A957-92BDC581493A}" destId="{41898D12-74ED-4582-A056-8525403307EA}" srcOrd="0" destOrd="0" presId="urn:microsoft.com/office/officeart/2016/7/layout/RepeatingBendingProcessNew"/>
    <dgm:cxn modelId="{D7D2BB4A-D8BC-41B1-84B2-215C03767B23}" type="presOf" srcId="{08633DD5-6F35-4C5A-B978-934D766BC94D}" destId="{51492F2B-761B-45EA-BFB2-EF537D3C205F}" srcOrd="1" destOrd="0" presId="urn:microsoft.com/office/officeart/2016/7/layout/RepeatingBendingProcessNew"/>
    <dgm:cxn modelId="{E0DE266D-10EA-4454-A21F-DA839D33E19B}" type="presOf" srcId="{F32D397C-98D4-4C49-9594-04F9AC7546BF}" destId="{1BB72EC2-A68B-46BA-91D3-86021287DA5C}" srcOrd="0" destOrd="0" presId="urn:microsoft.com/office/officeart/2016/7/layout/RepeatingBendingProcessNew"/>
    <dgm:cxn modelId="{6F567154-CF63-48EB-9C53-F3574B1CE46B}" type="presOf" srcId="{997CCC5A-A945-471B-B7D9-E3D02407B2F7}" destId="{B2D587EC-5301-4F7F-81CA-8E8A9F32BD9F}" srcOrd="0" destOrd="0" presId="urn:microsoft.com/office/officeart/2016/7/layout/RepeatingBendingProcessNew"/>
    <dgm:cxn modelId="{896A5D75-4A16-4BA0-9FFA-654293D2E303}" type="presOf" srcId="{2E2F0F56-C09C-4B93-98C3-4C7855073B29}" destId="{75E55311-8FAA-4EFD-B7A7-AB706CD24798}" srcOrd="0" destOrd="0" presId="urn:microsoft.com/office/officeart/2016/7/layout/RepeatingBendingProcessNew"/>
    <dgm:cxn modelId="{212A4B7A-3EDB-4498-B471-E399A0407CA0}" type="presOf" srcId="{7FCF614E-1FDD-4AD3-A322-C0745BF397BC}" destId="{61C53A77-D156-42CF-8D76-4C94E7EBC495}" srcOrd="0" destOrd="0" presId="urn:microsoft.com/office/officeart/2016/7/layout/RepeatingBendingProcessNew"/>
    <dgm:cxn modelId="{257AF07B-7A7D-4AD0-9F4A-0F5E818B2588}" type="presOf" srcId="{BA069CC2-7E7B-41C0-ACE2-E62DB7E7436D}" destId="{4E6463D9-8042-4F7D-B486-F06B31A6184A}" srcOrd="0" destOrd="0" presId="urn:microsoft.com/office/officeart/2016/7/layout/RepeatingBendingProcessNew"/>
    <dgm:cxn modelId="{F2B7FA81-52D5-4359-8D5B-0EC35E331CC1}" type="presOf" srcId="{608B3353-DC7B-45DA-B35F-9727E8A3F2D8}" destId="{A30E326E-6DEF-4AEB-A786-34D24E021EF1}" srcOrd="0" destOrd="0" presId="urn:microsoft.com/office/officeart/2016/7/layout/RepeatingBendingProcessNew"/>
    <dgm:cxn modelId="{A4B0C390-65B6-488E-8482-44FBA7709BF9}" srcId="{997CCC5A-A945-471B-B7D9-E3D02407B2F7}" destId="{608B3353-DC7B-45DA-B35F-9727E8A3F2D8}" srcOrd="1" destOrd="0" parTransId="{681AF924-6B00-4990-9DBA-30DB120A97D4}" sibTransId="{A8EBE0E3-0A54-4FBE-A957-92BDC581493A}"/>
    <dgm:cxn modelId="{7F0DF894-BD04-42B7-A2A3-22425EF86E14}" srcId="{997CCC5A-A945-471B-B7D9-E3D02407B2F7}" destId="{C38840F5-2EE9-4EBB-B506-2EEA872E4AD0}" srcOrd="0" destOrd="0" parTransId="{E783F4B1-CDA7-4148-A4B0-0D8FAB617C68}" sibTransId="{2E2F0F56-C09C-4B93-98C3-4C7855073B29}"/>
    <dgm:cxn modelId="{1649F3B9-D17F-40D7-AFA2-9354F2747FA8}" srcId="{997CCC5A-A945-471B-B7D9-E3D02407B2F7}" destId="{CCCF3776-A246-48EF-BA59-06CDFF24DBC0}" srcOrd="3" destOrd="0" parTransId="{578E9733-B784-44F8-9048-27AC577B4330}" sibTransId="{08633DD5-6F35-4C5A-B978-934D766BC94D}"/>
    <dgm:cxn modelId="{DD72E7D2-44C0-41E0-BB1E-1445B04D6DAB}" srcId="{997CCC5A-A945-471B-B7D9-E3D02407B2F7}" destId="{E7A6E30B-792C-4DA3-996B-8717EFF4D549}" srcOrd="2" destOrd="0" parTransId="{20E14F03-7EFB-4DFD-885E-3317363E9657}" sibTransId="{2DE25EB2-2B9E-47C6-9ED9-0A443C150F93}"/>
    <dgm:cxn modelId="{1EF260D5-FD51-4FA0-BDC5-346AB139B178}" type="presOf" srcId="{CCCF3776-A246-48EF-BA59-06CDFF24DBC0}" destId="{32812659-1310-487C-81AF-72BBE16B3A70}" srcOrd="0" destOrd="0" presId="urn:microsoft.com/office/officeart/2016/7/layout/RepeatingBendingProcessNew"/>
    <dgm:cxn modelId="{A57B47DD-B62A-4751-BACC-78821983FA0F}" type="presOf" srcId="{41237306-195E-446A-8E6A-3BC885FF3502}" destId="{B43EAA76-5DA7-40AC-B55A-CFCF0CD7258A}" srcOrd="1" destOrd="0" presId="urn:microsoft.com/office/officeart/2016/7/layout/RepeatingBendingProcessNew"/>
    <dgm:cxn modelId="{DC2C3ADF-98FC-4720-8992-18871B17DB59}" srcId="{997CCC5A-A945-471B-B7D9-E3D02407B2F7}" destId="{A50BAC62-FFC7-41ED-BA06-4B873D6AB163}" srcOrd="4" destOrd="0" parTransId="{1E2EE30A-06B8-475F-AA5A-E2354E96EEA5}" sibTransId="{7FCF614E-1FDD-4AD3-A322-C0745BF397BC}"/>
    <dgm:cxn modelId="{7EB9E7E2-0096-4D0C-B045-75D75071147B}" type="presOf" srcId="{2DE25EB2-2B9E-47C6-9ED9-0A443C150F93}" destId="{E47D4C61-6E03-4F9B-8292-8AC6519B8FD0}" srcOrd="0" destOrd="0" presId="urn:microsoft.com/office/officeart/2016/7/layout/RepeatingBendingProcessNew"/>
    <dgm:cxn modelId="{9E9857EB-8F5B-4ACD-A515-852B5A798D76}" type="presOf" srcId="{2E2F0F56-C09C-4B93-98C3-4C7855073B29}" destId="{8293BF17-89A4-475C-A2DE-1252A61F525A}" srcOrd="1" destOrd="0" presId="urn:microsoft.com/office/officeart/2016/7/layout/RepeatingBendingProcessNew"/>
    <dgm:cxn modelId="{D180F7F9-74FE-4B0A-A77A-E0472370F8AD}" type="presOf" srcId="{2DE25EB2-2B9E-47C6-9ED9-0A443C150F93}" destId="{3B8D5C53-0910-4E66-9D68-A20BC12B230F}" srcOrd="1" destOrd="0" presId="urn:microsoft.com/office/officeart/2016/7/layout/RepeatingBendingProcessNew"/>
    <dgm:cxn modelId="{670862FC-3034-4882-9003-5504634CF569}" srcId="{997CCC5A-A945-471B-B7D9-E3D02407B2F7}" destId="{BA069CC2-7E7B-41C0-ACE2-E62DB7E7436D}" srcOrd="6" destOrd="0" parTransId="{DBB62F45-1600-4D62-ADBC-FB29C85896C7}" sibTransId="{F6FCDE6C-FA4D-46F8-96E4-7CA723AB923F}"/>
    <dgm:cxn modelId="{CEAA48BB-A9A2-4CEA-899B-0F346717EBB3}" type="presParOf" srcId="{B2D587EC-5301-4F7F-81CA-8E8A9F32BD9F}" destId="{C6F1BE3D-1BA4-4F43-9ECC-6E60EF6A5E33}" srcOrd="0" destOrd="0" presId="urn:microsoft.com/office/officeart/2016/7/layout/RepeatingBendingProcessNew"/>
    <dgm:cxn modelId="{FD72FE38-BD6B-475D-814F-FCF7255C13A5}" type="presParOf" srcId="{B2D587EC-5301-4F7F-81CA-8E8A9F32BD9F}" destId="{75E55311-8FAA-4EFD-B7A7-AB706CD24798}" srcOrd="1" destOrd="0" presId="urn:microsoft.com/office/officeart/2016/7/layout/RepeatingBendingProcessNew"/>
    <dgm:cxn modelId="{3E3E3974-E26B-4A0B-90D2-707303F0B270}" type="presParOf" srcId="{75E55311-8FAA-4EFD-B7A7-AB706CD24798}" destId="{8293BF17-89A4-475C-A2DE-1252A61F525A}" srcOrd="0" destOrd="0" presId="urn:microsoft.com/office/officeart/2016/7/layout/RepeatingBendingProcessNew"/>
    <dgm:cxn modelId="{F8EF95DD-196F-400E-91B7-EC34AD3EADC3}" type="presParOf" srcId="{B2D587EC-5301-4F7F-81CA-8E8A9F32BD9F}" destId="{A30E326E-6DEF-4AEB-A786-34D24E021EF1}" srcOrd="2" destOrd="0" presId="urn:microsoft.com/office/officeart/2016/7/layout/RepeatingBendingProcessNew"/>
    <dgm:cxn modelId="{0F46D19E-AC42-4206-A329-661BB8E732E5}" type="presParOf" srcId="{B2D587EC-5301-4F7F-81CA-8E8A9F32BD9F}" destId="{41898D12-74ED-4582-A056-8525403307EA}" srcOrd="3" destOrd="0" presId="urn:microsoft.com/office/officeart/2016/7/layout/RepeatingBendingProcessNew"/>
    <dgm:cxn modelId="{F6946893-D4E0-4F06-BD4E-E3FC1B0306D8}" type="presParOf" srcId="{41898D12-74ED-4582-A056-8525403307EA}" destId="{D1CD88BF-5D57-4C5E-8D6C-0DCC525338A7}" srcOrd="0" destOrd="0" presId="urn:microsoft.com/office/officeart/2016/7/layout/RepeatingBendingProcessNew"/>
    <dgm:cxn modelId="{76F38664-7DE3-427D-93D9-BA00E09B2EC1}" type="presParOf" srcId="{B2D587EC-5301-4F7F-81CA-8E8A9F32BD9F}" destId="{F0C3671B-440A-4949-8C6E-802768C47EB5}" srcOrd="4" destOrd="0" presId="urn:microsoft.com/office/officeart/2016/7/layout/RepeatingBendingProcessNew"/>
    <dgm:cxn modelId="{3FF56965-B4CD-4316-8B31-4442B6B35A53}" type="presParOf" srcId="{B2D587EC-5301-4F7F-81CA-8E8A9F32BD9F}" destId="{E47D4C61-6E03-4F9B-8292-8AC6519B8FD0}" srcOrd="5" destOrd="0" presId="urn:microsoft.com/office/officeart/2016/7/layout/RepeatingBendingProcessNew"/>
    <dgm:cxn modelId="{524B3A58-42F7-4172-8A6F-39AD4F37D514}" type="presParOf" srcId="{E47D4C61-6E03-4F9B-8292-8AC6519B8FD0}" destId="{3B8D5C53-0910-4E66-9D68-A20BC12B230F}" srcOrd="0" destOrd="0" presId="urn:microsoft.com/office/officeart/2016/7/layout/RepeatingBendingProcessNew"/>
    <dgm:cxn modelId="{CBAD4DAC-32FD-4736-993B-2C73BAC767C5}" type="presParOf" srcId="{B2D587EC-5301-4F7F-81CA-8E8A9F32BD9F}" destId="{32812659-1310-487C-81AF-72BBE16B3A70}" srcOrd="6" destOrd="0" presId="urn:microsoft.com/office/officeart/2016/7/layout/RepeatingBendingProcessNew"/>
    <dgm:cxn modelId="{CDCC5C76-C9E8-427D-8084-7C80D4A6481F}" type="presParOf" srcId="{B2D587EC-5301-4F7F-81CA-8E8A9F32BD9F}" destId="{73E02446-380C-49FB-AD0B-98397B28531D}" srcOrd="7" destOrd="0" presId="urn:microsoft.com/office/officeart/2016/7/layout/RepeatingBendingProcessNew"/>
    <dgm:cxn modelId="{D3BA3BDA-2589-4E8E-8EAB-5D877E20A53C}" type="presParOf" srcId="{73E02446-380C-49FB-AD0B-98397B28531D}" destId="{51492F2B-761B-45EA-BFB2-EF537D3C205F}" srcOrd="0" destOrd="0" presId="urn:microsoft.com/office/officeart/2016/7/layout/RepeatingBendingProcessNew"/>
    <dgm:cxn modelId="{3C5C4371-D498-4C45-96B3-66EC3F072346}" type="presParOf" srcId="{B2D587EC-5301-4F7F-81CA-8E8A9F32BD9F}" destId="{16AEF31A-5002-4B7E-88C9-2791997CF704}" srcOrd="8" destOrd="0" presId="urn:microsoft.com/office/officeart/2016/7/layout/RepeatingBendingProcessNew"/>
    <dgm:cxn modelId="{C3D45A13-7202-4CA4-843E-7D399B8F90B4}" type="presParOf" srcId="{B2D587EC-5301-4F7F-81CA-8E8A9F32BD9F}" destId="{61C53A77-D156-42CF-8D76-4C94E7EBC495}" srcOrd="9" destOrd="0" presId="urn:microsoft.com/office/officeart/2016/7/layout/RepeatingBendingProcessNew"/>
    <dgm:cxn modelId="{68E336E1-D612-4C7A-9B2A-D41087750811}" type="presParOf" srcId="{61C53A77-D156-42CF-8D76-4C94E7EBC495}" destId="{80B2A5F1-FB18-4CF8-8527-A906DA58D776}" srcOrd="0" destOrd="0" presId="urn:microsoft.com/office/officeart/2016/7/layout/RepeatingBendingProcessNew"/>
    <dgm:cxn modelId="{FC654E73-9024-4990-90D9-AFEC72504DA3}" type="presParOf" srcId="{B2D587EC-5301-4F7F-81CA-8E8A9F32BD9F}" destId="{1BB72EC2-A68B-46BA-91D3-86021287DA5C}" srcOrd="10" destOrd="0" presId="urn:microsoft.com/office/officeart/2016/7/layout/RepeatingBendingProcessNew"/>
    <dgm:cxn modelId="{D7EB8B4C-0514-49FC-9FA9-70695EB2FEDB}" type="presParOf" srcId="{B2D587EC-5301-4F7F-81CA-8E8A9F32BD9F}" destId="{153567C8-EDF0-40E0-B051-FC0222D54A64}" srcOrd="11" destOrd="0" presId="urn:microsoft.com/office/officeart/2016/7/layout/RepeatingBendingProcessNew"/>
    <dgm:cxn modelId="{949DEF7C-866D-4328-AAED-CFF8ABF55713}" type="presParOf" srcId="{153567C8-EDF0-40E0-B051-FC0222D54A64}" destId="{B43EAA76-5DA7-40AC-B55A-CFCF0CD7258A}" srcOrd="0" destOrd="0" presId="urn:microsoft.com/office/officeart/2016/7/layout/RepeatingBendingProcessNew"/>
    <dgm:cxn modelId="{ED6EDE43-3F29-4A55-B364-3BCFB5F8A795}" type="presParOf" srcId="{B2D587EC-5301-4F7F-81CA-8E8A9F32BD9F}" destId="{4E6463D9-8042-4F7D-B486-F06B31A6184A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94BB25-83B3-4D5C-B1E9-E83A7D1144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8ACF497-B1B6-4356-BF1A-4E8F3D994EF5}">
      <dgm:prSet/>
      <dgm:spPr/>
      <dgm:t>
        <a:bodyPr/>
        <a:lstStyle/>
        <a:p>
          <a:r>
            <a:rPr lang="fr-CH" dirty="0"/>
            <a:t>En collaboration avec le Centre International en Agriculture Tropicale</a:t>
          </a:r>
          <a:endParaRPr lang="en-US" dirty="0"/>
        </a:p>
      </dgm:t>
    </dgm:pt>
    <dgm:pt modelId="{404EEA3C-E879-456F-8971-7FE96BB139CD}" type="parTrans" cxnId="{8BFACCDE-E87A-4DF3-A6C6-BFE466B0AAFD}">
      <dgm:prSet/>
      <dgm:spPr/>
      <dgm:t>
        <a:bodyPr/>
        <a:lstStyle/>
        <a:p>
          <a:endParaRPr lang="en-US"/>
        </a:p>
      </dgm:t>
    </dgm:pt>
    <dgm:pt modelId="{016B21A9-3D40-4C0B-923D-828A4ADB8E77}" type="sibTrans" cxnId="{8BFACCDE-E87A-4DF3-A6C6-BFE466B0AAFD}">
      <dgm:prSet/>
      <dgm:spPr/>
      <dgm:t>
        <a:bodyPr/>
        <a:lstStyle/>
        <a:p>
          <a:endParaRPr lang="en-US"/>
        </a:p>
      </dgm:t>
    </dgm:pt>
    <dgm:pt modelId="{41A78D80-51C5-46CC-843C-A9D8D7B6B954}">
      <dgm:prSet/>
      <dgm:spPr/>
      <dgm:t>
        <a:bodyPr/>
        <a:lstStyle/>
        <a:p>
          <a:r>
            <a:rPr lang="fr-CH" dirty="0"/>
            <a:t>Buts</a:t>
          </a:r>
          <a:endParaRPr lang="en-US" dirty="0"/>
        </a:p>
      </dgm:t>
    </dgm:pt>
    <dgm:pt modelId="{6349614B-7AA1-43BE-A28F-A40E3FE52433}" type="parTrans" cxnId="{2BDF60B5-041E-4A18-AFF7-020FC3BE1B84}">
      <dgm:prSet/>
      <dgm:spPr/>
      <dgm:t>
        <a:bodyPr/>
        <a:lstStyle/>
        <a:p>
          <a:endParaRPr lang="en-US"/>
        </a:p>
      </dgm:t>
    </dgm:pt>
    <dgm:pt modelId="{ED447B84-0CDA-4781-8E89-94ACF5F7F85A}" type="sibTrans" cxnId="{2BDF60B5-041E-4A18-AFF7-020FC3BE1B84}">
      <dgm:prSet/>
      <dgm:spPr/>
      <dgm:t>
        <a:bodyPr/>
        <a:lstStyle/>
        <a:p>
          <a:endParaRPr lang="en-US"/>
        </a:p>
      </dgm:t>
    </dgm:pt>
    <dgm:pt modelId="{DAA01C6D-9057-45BA-BF77-EEC3C0E082F4}">
      <dgm:prSet/>
      <dgm:spPr/>
      <dgm:t>
        <a:bodyPr/>
        <a:lstStyle/>
        <a:p>
          <a:r>
            <a:rPr lang="fr-CH" dirty="0"/>
            <a:t>Ralentir la déforestation</a:t>
          </a:r>
          <a:endParaRPr lang="en-US" dirty="0"/>
        </a:p>
      </dgm:t>
    </dgm:pt>
    <dgm:pt modelId="{90B02C2F-1574-4EAB-AA09-900BDDA1C583}" type="parTrans" cxnId="{60D19ED2-D83A-4F81-990C-B9E2F2B7E76B}">
      <dgm:prSet/>
      <dgm:spPr/>
      <dgm:t>
        <a:bodyPr/>
        <a:lstStyle/>
        <a:p>
          <a:endParaRPr lang="en-US"/>
        </a:p>
      </dgm:t>
    </dgm:pt>
    <dgm:pt modelId="{D5865D4C-55DD-4EB9-BF7E-BE7B86D8A36D}" type="sibTrans" cxnId="{60D19ED2-D83A-4F81-990C-B9E2F2B7E76B}">
      <dgm:prSet/>
      <dgm:spPr/>
      <dgm:t>
        <a:bodyPr/>
        <a:lstStyle/>
        <a:p>
          <a:endParaRPr lang="en-US"/>
        </a:p>
      </dgm:t>
    </dgm:pt>
    <dgm:pt modelId="{D53F6918-BDAE-46DD-B0B3-8D9015904649}">
      <dgm:prSet/>
      <dgm:spPr/>
      <dgm:t>
        <a:bodyPr/>
        <a:lstStyle/>
        <a:p>
          <a:r>
            <a:rPr lang="fr-CH" dirty="0"/>
            <a:t>Aider les entreprises</a:t>
          </a:r>
          <a:endParaRPr lang="en-US" dirty="0"/>
        </a:p>
      </dgm:t>
    </dgm:pt>
    <dgm:pt modelId="{2CC45911-1613-461F-8966-8EE9BBF1553C}" type="parTrans" cxnId="{1BDCA4DE-D2C3-4882-AB19-BF0C4F680DF9}">
      <dgm:prSet/>
      <dgm:spPr/>
      <dgm:t>
        <a:bodyPr/>
        <a:lstStyle/>
        <a:p>
          <a:endParaRPr lang="en-US"/>
        </a:p>
      </dgm:t>
    </dgm:pt>
    <dgm:pt modelId="{B3E476FC-3359-42B6-9BD8-F0F1EC3CF80E}" type="sibTrans" cxnId="{1BDCA4DE-D2C3-4882-AB19-BF0C4F680DF9}">
      <dgm:prSet/>
      <dgm:spPr/>
      <dgm:t>
        <a:bodyPr/>
        <a:lstStyle/>
        <a:p>
          <a:endParaRPr lang="en-US"/>
        </a:p>
      </dgm:t>
    </dgm:pt>
    <dgm:pt modelId="{89E30808-B900-4694-A9C3-2900998E7701}">
      <dgm:prSet/>
      <dgm:spPr/>
      <dgm:t>
        <a:bodyPr/>
        <a:lstStyle/>
        <a:p>
          <a:r>
            <a:rPr lang="fr-CH" dirty="0"/>
            <a:t>Missions</a:t>
          </a:r>
          <a:endParaRPr lang="en-US" dirty="0"/>
        </a:p>
      </dgm:t>
    </dgm:pt>
    <dgm:pt modelId="{3AC44862-BEF9-4C10-AB2B-8BB9AEBD66CA}" type="parTrans" cxnId="{BFDAD394-4B54-4DA6-B217-27E0A00D14C4}">
      <dgm:prSet/>
      <dgm:spPr/>
      <dgm:t>
        <a:bodyPr/>
        <a:lstStyle/>
        <a:p>
          <a:endParaRPr lang="en-US"/>
        </a:p>
      </dgm:t>
    </dgm:pt>
    <dgm:pt modelId="{B60DAE6E-4C36-486E-AE27-61A5C75E74B2}" type="sibTrans" cxnId="{BFDAD394-4B54-4DA6-B217-27E0A00D14C4}">
      <dgm:prSet/>
      <dgm:spPr/>
      <dgm:t>
        <a:bodyPr/>
        <a:lstStyle/>
        <a:p>
          <a:endParaRPr lang="en-US"/>
        </a:p>
      </dgm:t>
    </dgm:pt>
    <dgm:pt modelId="{A73DA510-AC21-4153-8F9E-579A222104AE}">
      <dgm:prSet/>
      <dgm:spPr/>
      <dgm:t>
        <a:bodyPr/>
        <a:lstStyle/>
        <a:p>
          <a:r>
            <a:rPr lang="fr-CH" dirty="0"/>
            <a:t>Entrainer un réseau de neurones afin qu’il puisse reconnaître des champs de café</a:t>
          </a:r>
          <a:endParaRPr lang="en-US" dirty="0"/>
        </a:p>
      </dgm:t>
    </dgm:pt>
    <dgm:pt modelId="{7FD32238-A78D-460A-AD7F-F2B1DB4A8464}" type="parTrans" cxnId="{2B303127-B991-406A-BC49-9EAA1C539343}">
      <dgm:prSet/>
      <dgm:spPr/>
      <dgm:t>
        <a:bodyPr/>
        <a:lstStyle/>
        <a:p>
          <a:endParaRPr lang="en-US"/>
        </a:p>
      </dgm:t>
    </dgm:pt>
    <dgm:pt modelId="{9769ED56-961D-49C0-BA02-D6FA4FA29B85}" type="sibTrans" cxnId="{2B303127-B991-406A-BC49-9EAA1C539343}">
      <dgm:prSet/>
      <dgm:spPr/>
      <dgm:t>
        <a:bodyPr/>
        <a:lstStyle/>
        <a:p>
          <a:endParaRPr lang="en-US"/>
        </a:p>
      </dgm:t>
    </dgm:pt>
    <dgm:pt modelId="{35F9C137-1C14-4F18-B896-0ADFEF82C65D}">
      <dgm:prSet/>
      <dgm:spPr/>
      <dgm:t>
        <a:bodyPr/>
        <a:lstStyle/>
        <a:p>
          <a:r>
            <a:rPr lang="fr-CH" dirty="0"/>
            <a:t>Trouver les bandes minimales permettant une bonne prédiction</a:t>
          </a:r>
          <a:endParaRPr lang="en-US" dirty="0"/>
        </a:p>
      </dgm:t>
    </dgm:pt>
    <dgm:pt modelId="{51A7A278-B966-4E76-A254-2075D79CBFD1}" type="parTrans" cxnId="{E0BFCF8B-15A0-461E-839C-BD0062606947}">
      <dgm:prSet/>
      <dgm:spPr/>
      <dgm:t>
        <a:bodyPr/>
        <a:lstStyle/>
        <a:p>
          <a:endParaRPr lang="en-US"/>
        </a:p>
      </dgm:t>
    </dgm:pt>
    <dgm:pt modelId="{DACB4FB2-9C17-480F-A504-F1AABA41363E}" type="sibTrans" cxnId="{E0BFCF8B-15A0-461E-839C-BD0062606947}">
      <dgm:prSet/>
      <dgm:spPr/>
      <dgm:t>
        <a:bodyPr/>
        <a:lstStyle/>
        <a:p>
          <a:endParaRPr lang="en-US"/>
        </a:p>
      </dgm:t>
    </dgm:pt>
    <dgm:pt modelId="{8A0A1C31-4E19-4749-8E5E-FB506AF33988}" type="pres">
      <dgm:prSet presAssocID="{6E94BB25-83B3-4D5C-B1E9-E83A7D11441C}" presName="root" presStyleCnt="0">
        <dgm:presLayoutVars>
          <dgm:dir/>
          <dgm:resizeHandles val="exact"/>
        </dgm:presLayoutVars>
      </dgm:prSet>
      <dgm:spPr/>
    </dgm:pt>
    <dgm:pt modelId="{0CAFE81B-F722-474C-8CA8-9A7D8EC508E3}" type="pres">
      <dgm:prSet presAssocID="{D8ACF497-B1B6-4356-BF1A-4E8F3D994EF5}" presName="compNode" presStyleCnt="0"/>
      <dgm:spPr/>
    </dgm:pt>
    <dgm:pt modelId="{E542DB8F-5EA6-4B8B-9E04-434E195C35BD}" type="pres">
      <dgm:prSet presAssocID="{D8ACF497-B1B6-4356-BF1A-4E8F3D994EF5}" presName="bgRect" presStyleLbl="bgShp" presStyleIdx="0" presStyleCnt="3"/>
      <dgm:spPr/>
    </dgm:pt>
    <dgm:pt modelId="{C169DAAB-119A-47A3-88A6-4A7F0F073AC1}" type="pres">
      <dgm:prSet presAssocID="{D8ACF497-B1B6-4356-BF1A-4E8F3D994E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52D9C9D-633C-411B-8113-3D02EDCEBA05}" type="pres">
      <dgm:prSet presAssocID="{D8ACF497-B1B6-4356-BF1A-4E8F3D994EF5}" presName="spaceRect" presStyleCnt="0"/>
      <dgm:spPr/>
    </dgm:pt>
    <dgm:pt modelId="{6F450A9A-1D18-4669-9FE3-890874C5E9D7}" type="pres">
      <dgm:prSet presAssocID="{D8ACF497-B1B6-4356-BF1A-4E8F3D994EF5}" presName="parTx" presStyleLbl="revTx" presStyleIdx="0" presStyleCnt="5">
        <dgm:presLayoutVars>
          <dgm:chMax val="0"/>
          <dgm:chPref val="0"/>
        </dgm:presLayoutVars>
      </dgm:prSet>
      <dgm:spPr/>
    </dgm:pt>
    <dgm:pt modelId="{D178E4AF-AA1D-4F07-BE14-3B3E65C6B496}" type="pres">
      <dgm:prSet presAssocID="{016B21A9-3D40-4C0B-923D-828A4ADB8E77}" presName="sibTrans" presStyleCnt="0"/>
      <dgm:spPr/>
    </dgm:pt>
    <dgm:pt modelId="{B719A6FB-333B-4807-AEC5-20397D4FB5E2}" type="pres">
      <dgm:prSet presAssocID="{41A78D80-51C5-46CC-843C-A9D8D7B6B954}" presName="compNode" presStyleCnt="0"/>
      <dgm:spPr/>
    </dgm:pt>
    <dgm:pt modelId="{B51C737A-E66E-4ECC-A418-CE9638AB34A9}" type="pres">
      <dgm:prSet presAssocID="{41A78D80-51C5-46CC-843C-A9D8D7B6B954}" presName="bgRect" presStyleLbl="bgShp" presStyleIdx="1" presStyleCnt="3"/>
      <dgm:spPr/>
    </dgm:pt>
    <dgm:pt modelId="{6B1B36DF-4E92-4026-BD99-1671A52BFEF1}" type="pres">
      <dgm:prSet presAssocID="{41A78D80-51C5-46CC-843C-A9D8D7B6B9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A4CB890-CA6C-4B17-A09A-BC2AF2516A75}" type="pres">
      <dgm:prSet presAssocID="{41A78D80-51C5-46CC-843C-A9D8D7B6B954}" presName="spaceRect" presStyleCnt="0"/>
      <dgm:spPr/>
    </dgm:pt>
    <dgm:pt modelId="{B07E81CE-82E0-4B4E-856D-F8535A925FED}" type="pres">
      <dgm:prSet presAssocID="{41A78D80-51C5-46CC-843C-A9D8D7B6B954}" presName="parTx" presStyleLbl="revTx" presStyleIdx="1" presStyleCnt="5">
        <dgm:presLayoutVars>
          <dgm:chMax val="0"/>
          <dgm:chPref val="0"/>
        </dgm:presLayoutVars>
      </dgm:prSet>
      <dgm:spPr/>
    </dgm:pt>
    <dgm:pt modelId="{CD45ED0A-022E-40F9-B4F9-1E8705B44F2D}" type="pres">
      <dgm:prSet presAssocID="{41A78D80-51C5-46CC-843C-A9D8D7B6B954}" presName="desTx" presStyleLbl="revTx" presStyleIdx="2" presStyleCnt="5" custAng="0" custScaleX="169471" custLinFactNeighborX="-11523">
        <dgm:presLayoutVars/>
      </dgm:prSet>
      <dgm:spPr/>
    </dgm:pt>
    <dgm:pt modelId="{D8FD980D-76B6-4A89-85A1-E5D4B3752B4B}" type="pres">
      <dgm:prSet presAssocID="{ED447B84-0CDA-4781-8E89-94ACF5F7F85A}" presName="sibTrans" presStyleCnt="0"/>
      <dgm:spPr/>
    </dgm:pt>
    <dgm:pt modelId="{289E2456-9A38-42CF-B360-040D4260DB2F}" type="pres">
      <dgm:prSet presAssocID="{89E30808-B900-4694-A9C3-2900998E7701}" presName="compNode" presStyleCnt="0"/>
      <dgm:spPr/>
    </dgm:pt>
    <dgm:pt modelId="{704390CE-3B02-4CC8-A87A-D8CF78FCD7B2}" type="pres">
      <dgm:prSet presAssocID="{89E30808-B900-4694-A9C3-2900998E7701}" presName="bgRect" presStyleLbl="bgShp" presStyleIdx="2" presStyleCnt="3"/>
      <dgm:spPr/>
    </dgm:pt>
    <dgm:pt modelId="{5F711C88-0ACE-49DC-AC4A-F43D87734073}" type="pres">
      <dgm:prSet presAssocID="{89E30808-B900-4694-A9C3-2900998E77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96E8C3E-FD2E-4983-92B3-63FB08C61F43}" type="pres">
      <dgm:prSet presAssocID="{89E30808-B900-4694-A9C3-2900998E7701}" presName="spaceRect" presStyleCnt="0"/>
      <dgm:spPr/>
    </dgm:pt>
    <dgm:pt modelId="{233D511D-61CA-4B79-9AF1-F61BF6B01489}" type="pres">
      <dgm:prSet presAssocID="{89E30808-B900-4694-A9C3-2900998E7701}" presName="parTx" presStyleLbl="revTx" presStyleIdx="3" presStyleCnt="5">
        <dgm:presLayoutVars>
          <dgm:chMax val="0"/>
          <dgm:chPref val="0"/>
        </dgm:presLayoutVars>
      </dgm:prSet>
      <dgm:spPr/>
    </dgm:pt>
    <dgm:pt modelId="{596EF92F-B198-4C8F-B2DD-1E57B4DD24A1}" type="pres">
      <dgm:prSet presAssocID="{89E30808-B900-4694-A9C3-2900998E7701}" presName="desTx" presStyleLbl="revTx" presStyleIdx="4" presStyleCnt="5" custAng="0" custScaleX="161265" custLinFactNeighborX="-17336" custLinFactNeighborY="0">
        <dgm:presLayoutVars/>
      </dgm:prSet>
      <dgm:spPr/>
    </dgm:pt>
  </dgm:ptLst>
  <dgm:cxnLst>
    <dgm:cxn modelId="{27A5A40D-B74E-4D5B-87BA-1CCF12C77C86}" type="presOf" srcId="{D53F6918-BDAE-46DD-B0B3-8D9015904649}" destId="{CD45ED0A-022E-40F9-B4F9-1E8705B44F2D}" srcOrd="0" destOrd="1" presId="urn:microsoft.com/office/officeart/2018/2/layout/IconVerticalSolidList"/>
    <dgm:cxn modelId="{2B303127-B991-406A-BC49-9EAA1C539343}" srcId="{89E30808-B900-4694-A9C3-2900998E7701}" destId="{A73DA510-AC21-4153-8F9E-579A222104AE}" srcOrd="0" destOrd="0" parTransId="{7FD32238-A78D-460A-AD7F-F2B1DB4A8464}" sibTransId="{9769ED56-961D-49C0-BA02-D6FA4FA29B85}"/>
    <dgm:cxn modelId="{49713247-4416-47D7-9956-5FF1F9F203F6}" type="presOf" srcId="{D8ACF497-B1B6-4356-BF1A-4E8F3D994EF5}" destId="{6F450A9A-1D18-4669-9FE3-890874C5E9D7}" srcOrd="0" destOrd="0" presId="urn:microsoft.com/office/officeart/2018/2/layout/IconVerticalSolidList"/>
    <dgm:cxn modelId="{89024949-603E-4C44-A50F-AC8939621634}" type="presOf" srcId="{41A78D80-51C5-46CC-843C-A9D8D7B6B954}" destId="{B07E81CE-82E0-4B4E-856D-F8535A925FED}" srcOrd="0" destOrd="0" presId="urn:microsoft.com/office/officeart/2018/2/layout/IconVerticalSolidList"/>
    <dgm:cxn modelId="{E0BFCF8B-15A0-461E-839C-BD0062606947}" srcId="{89E30808-B900-4694-A9C3-2900998E7701}" destId="{35F9C137-1C14-4F18-B896-0ADFEF82C65D}" srcOrd="1" destOrd="0" parTransId="{51A7A278-B966-4E76-A254-2075D79CBFD1}" sibTransId="{DACB4FB2-9C17-480F-A504-F1AABA41363E}"/>
    <dgm:cxn modelId="{D7C4B18E-15C8-4AC5-A9D2-0CA52037507B}" type="presOf" srcId="{6E94BB25-83B3-4D5C-B1E9-E83A7D11441C}" destId="{8A0A1C31-4E19-4749-8E5E-FB506AF33988}" srcOrd="0" destOrd="0" presId="urn:microsoft.com/office/officeart/2018/2/layout/IconVerticalSolidList"/>
    <dgm:cxn modelId="{BFDAD394-4B54-4DA6-B217-27E0A00D14C4}" srcId="{6E94BB25-83B3-4D5C-B1E9-E83A7D11441C}" destId="{89E30808-B900-4694-A9C3-2900998E7701}" srcOrd="2" destOrd="0" parTransId="{3AC44862-BEF9-4C10-AB2B-8BB9AEBD66CA}" sibTransId="{B60DAE6E-4C36-486E-AE27-61A5C75E74B2}"/>
    <dgm:cxn modelId="{5C0D7595-B947-4B7B-AD0B-C133CA7CBAE2}" type="presOf" srcId="{A73DA510-AC21-4153-8F9E-579A222104AE}" destId="{596EF92F-B198-4C8F-B2DD-1E57B4DD24A1}" srcOrd="0" destOrd="0" presId="urn:microsoft.com/office/officeart/2018/2/layout/IconVerticalSolidList"/>
    <dgm:cxn modelId="{7826DC9F-51AC-442B-B9AE-5779CEF5CA7B}" type="presOf" srcId="{89E30808-B900-4694-A9C3-2900998E7701}" destId="{233D511D-61CA-4B79-9AF1-F61BF6B01489}" srcOrd="0" destOrd="0" presId="urn:microsoft.com/office/officeart/2018/2/layout/IconVerticalSolidList"/>
    <dgm:cxn modelId="{2BDF60B5-041E-4A18-AFF7-020FC3BE1B84}" srcId="{6E94BB25-83B3-4D5C-B1E9-E83A7D11441C}" destId="{41A78D80-51C5-46CC-843C-A9D8D7B6B954}" srcOrd="1" destOrd="0" parTransId="{6349614B-7AA1-43BE-A28F-A40E3FE52433}" sibTransId="{ED447B84-0CDA-4781-8E89-94ACF5F7F85A}"/>
    <dgm:cxn modelId="{046565C3-7670-4A81-A46C-62A433BF6DD2}" type="presOf" srcId="{35F9C137-1C14-4F18-B896-0ADFEF82C65D}" destId="{596EF92F-B198-4C8F-B2DD-1E57B4DD24A1}" srcOrd="0" destOrd="1" presId="urn:microsoft.com/office/officeart/2018/2/layout/IconVerticalSolidList"/>
    <dgm:cxn modelId="{60D19ED2-D83A-4F81-990C-B9E2F2B7E76B}" srcId="{41A78D80-51C5-46CC-843C-A9D8D7B6B954}" destId="{DAA01C6D-9057-45BA-BF77-EEC3C0E082F4}" srcOrd="0" destOrd="0" parTransId="{90B02C2F-1574-4EAB-AA09-900BDDA1C583}" sibTransId="{D5865D4C-55DD-4EB9-BF7E-BE7B86D8A36D}"/>
    <dgm:cxn modelId="{1BDCA4DE-D2C3-4882-AB19-BF0C4F680DF9}" srcId="{41A78D80-51C5-46CC-843C-A9D8D7B6B954}" destId="{D53F6918-BDAE-46DD-B0B3-8D9015904649}" srcOrd="1" destOrd="0" parTransId="{2CC45911-1613-461F-8966-8EE9BBF1553C}" sibTransId="{B3E476FC-3359-42B6-9BD8-F0F1EC3CF80E}"/>
    <dgm:cxn modelId="{8BFACCDE-E87A-4DF3-A6C6-BFE466B0AAFD}" srcId="{6E94BB25-83B3-4D5C-B1E9-E83A7D11441C}" destId="{D8ACF497-B1B6-4356-BF1A-4E8F3D994EF5}" srcOrd="0" destOrd="0" parTransId="{404EEA3C-E879-456F-8971-7FE96BB139CD}" sibTransId="{016B21A9-3D40-4C0B-923D-828A4ADB8E77}"/>
    <dgm:cxn modelId="{B25C60F9-589A-48CE-BF30-E387C4EC83AC}" type="presOf" srcId="{DAA01C6D-9057-45BA-BF77-EEC3C0E082F4}" destId="{CD45ED0A-022E-40F9-B4F9-1E8705B44F2D}" srcOrd="0" destOrd="0" presId="urn:microsoft.com/office/officeart/2018/2/layout/IconVerticalSolidList"/>
    <dgm:cxn modelId="{68ED866B-D57F-41BA-A280-84A111C21261}" type="presParOf" srcId="{8A0A1C31-4E19-4749-8E5E-FB506AF33988}" destId="{0CAFE81B-F722-474C-8CA8-9A7D8EC508E3}" srcOrd="0" destOrd="0" presId="urn:microsoft.com/office/officeart/2018/2/layout/IconVerticalSolidList"/>
    <dgm:cxn modelId="{AEC6DFA6-97A8-47DF-80E7-8B3E9E46D732}" type="presParOf" srcId="{0CAFE81B-F722-474C-8CA8-9A7D8EC508E3}" destId="{E542DB8F-5EA6-4B8B-9E04-434E195C35BD}" srcOrd="0" destOrd="0" presId="urn:microsoft.com/office/officeart/2018/2/layout/IconVerticalSolidList"/>
    <dgm:cxn modelId="{39CB5FE7-C767-4765-B24D-D24A89186C21}" type="presParOf" srcId="{0CAFE81B-F722-474C-8CA8-9A7D8EC508E3}" destId="{C169DAAB-119A-47A3-88A6-4A7F0F073AC1}" srcOrd="1" destOrd="0" presId="urn:microsoft.com/office/officeart/2018/2/layout/IconVerticalSolidList"/>
    <dgm:cxn modelId="{D857A4A7-0B22-4733-A987-87EB77AAF819}" type="presParOf" srcId="{0CAFE81B-F722-474C-8CA8-9A7D8EC508E3}" destId="{D52D9C9D-633C-411B-8113-3D02EDCEBA05}" srcOrd="2" destOrd="0" presId="urn:microsoft.com/office/officeart/2018/2/layout/IconVerticalSolidList"/>
    <dgm:cxn modelId="{57F7AD40-C895-4C68-9517-0B8B7CECCD16}" type="presParOf" srcId="{0CAFE81B-F722-474C-8CA8-9A7D8EC508E3}" destId="{6F450A9A-1D18-4669-9FE3-890874C5E9D7}" srcOrd="3" destOrd="0" presId="urn:microsoft.com/office/officeart/2018/2/layout/IconVerticalSolidList"/>
    <dgm:cxn modelId="{4473273C-847F-41D8-A6CB-44F3DE0CF26F}" type="presParOf" srcId="{8A0A1C31-4E19-4749-8E5E-FB506AF33988}" destId="{D178E4AF-AA1D-4F07-BE14-3B3E65C6B496}" srcOrd="1" destOrd="0" presId="urn:microsoft.com/office/officeart/2018/2/layout/IconVerticalSolidList"/>
    <dgm:cxn modelId="{271ABDE1-DFC4-43B6-921B-FC5293A07F98}" type="presParOf" srcId="{8A0A1C31-4E19-4749-8E5E-FB506AF33988}" destId="{B719A6FB-333B-4807-AEC5-20397D4FB5E2}" srcOrd="2" destOrd="0" presId="urn:microsoft.com/office/officeart/2018/2/layout/IconVerticalSolidList"/>
    <dgm:cxn modelId="{4BA88591-C8A8-4ADB-A6F1-E1903BF268C1}" type="presParOf" srcId="{B719A6FB-333B-4807-AEC5-20397D4FB5E2}" destId="{B51C737A-E66E-4ECC-A418-CE9638AB34A9}" srcOrd="0" destOrd="0" presId="urn:microsoft.com/office/officeart/2018/2/layout/IconVerticalSolidList"/>
    <dgm:cxn modelId="{239F8346-9099-4C6C-96D8-4BC0FD274684}" type="presParOf" srcId="{B719A6FB-333B-4807-AEC5-20397D4FB5E2}" destId="{6B1B36DF-4E92-4026-BD99-1671A52BFEF1}" srcOrd="1" destOrd="0" presId="urn:microsoft.com/office/officeart/2018/2/layout/IconVerticalSolidList"/>
    <dgm:cxn modelId="{D014325F-614F-443F-8EC5-50394120EF2F}" type="presParOf" srcId="{B719A6FB-333B-4807-AEC5-20397D4FB5E2}" destId="{BA4CB890-CA6C-4B17-A09A-BC2AF2516A75}" srcOrd="2" destOrd="0" presId="urn:microsoft.com/office/officeart/2018/2/layout/IconVerticalSolidList"/>
    <dgm:cxn modelId="{FB4F9630-06AA-4654-8180-09ECA829C60D}" type="presParOf" srcId="{B719A6FB-333B-4807-AEC5-20397D4FB5E2}" destId="{B07E81CE-82E0-4B4E-856D-F8535A925FED}" srcOrd="3" destOrd="0" presId="urn:microsoft.com/office/officeart/2018/2/layout/IconVerticalSolidList"/>
    <dgm:cxn modelId="{ACA86C90-2A42-4033-A7FF-43EB8D6CCBB4}" type="presParOf" srcId="{B719A6FB-333B-4807-AEC5-20397D4FB5E2}" destId="{CD45ED0A-022E-40F9-B4F9-1E8705B44F2D}" srcOrd="4" destOrd="0" presId="urn:microsoft.com/office/officeart/2018/2/layout/IconVerticalSolidList"/>
    <dgm:cxn modelId="{ADD34EF9-7D5C-4D52-A52D-5FB79FAC8A5F}" type="presParOf" srcId="{8A0A1C31-4E19-4749-8E5E-FB506AF33988}" destId="{D8FD980D-76B6-4A89-85A1-E5D4B3752B4B}" srcOrd="3" destOrd="0" presId="urn:microsoft.com/office/officeart/2018/2/layout/IconVerticalSolidList"/>
    <dgm:cxn modelId="{3B17844C-C885-4AB4-A5B4-5D20733AC1E1}" type="presParOf" srcId="{8A0A1C31-4E19-4749-8E5E-FB506AF33988}" destId="{289E2456-9A38-42CF-B360-040D4260DB2F}" srcOrd="4" destOrd="0" presId="urn:microsoft.com/office/officeart/2018/2/layout/IconVerticalSolidList"/>
    <dgm:cxn modelId="{16A18EBF-9728-4825-805A-201892711E3A}" type="presParOf" srcId="{289E2456-9A38-42CF-B360-040D4260DB2F}" destId="{704390CE-3B02-4CC8-A87A-D8CF78FCD7B2}" srcOrd="0" destOrd="0" presId="urn:microsoft.com/office/officeart/2018/2/layout/IconVerticalSolidList"/>
    <dgm:cxn modelId="{4B9F4F84-9450-46E2-A240-B4D033919D9C}" type="presParOf" srcId="{289E2456-9A38-42CF-B360-040D4260DB2F}" destId="{5F711C88-0ACE-49DC-AC4A-F43D87734073}" srcOrd="1" destOrd="0" presId="urn:microsoft.com/office/officeart/2018/2/layout/IconVerticalSolidList"/>
    <dgm:cxn modelId="{6BD3F708-70E4-4EAA-9095-DB5DDACE26B1}" type="presParOf" srcId="{289E2456-9A38-42CF-B360-040D4260DB2F}" destId="{696E8C3E-FD2E-4983-92B3-63FB08C61F43}" srcOrd="2" destOrd="0" presId="urn:microsoft.com/office/officeart/2018/2/layout/IconVerticalSolidList"/>
    <dgm:cxn modelId="{4E580144-4CA4-4368-BCBF-3ACC5AD529D1}" type="presParOf" srcId="{289E2456-9A38-42CF-B360-040D4260DB2F}" destId="{233D511D-61CA-4B79-9AF1-F61BF6B01489}" srcOrd="3" destOrd="0" presId="urn:microsoft.com/office/officeart/2018/2/layout/IconVerticalSolidList"/>
    <dgm:cxn modelId="{D2C72499-D408-4DA0-8607-E914865CF5FB}" type="presParOf" srcId="{289E2456-9A38-42CF-B360-040D4260DB2F}" destId="{596EF92F-B198-4C8F-B2DD-1E57B4DD24A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66923C-A761-4525-8FD2-CA86F13330BD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0E0238-533E-43E8-B5DC-85CE24E577F5}">
      <dgm:prSet/>
      <dgm:spPr/>
      <dgm:t>
        <a:bodyPr/>
        <a:lstStyle/>
        <a:p>
          <a:r>
            <a:rPr lang="fr-CH" dirty="0"/>
            <a:t>Réseau de neurones convolutif</a:t>
          </a:r>
          <a:endParaRPr lang="en-US" dirty="0"/>
        </a:p>
      </dgm:t>
    </dgm:pt>
    <dgm:pt modelId="{5F322EFD-0368-4C68-98D8-69FEE392D6E4}" type="parTrans" cxnId="{E0960748-7C87-417C-88E7-6E5D369F460C}">
      <dgm:prSet/>
      <dgm:spPr/>
      <dgm:t>
        <a:bodyPr/>
        <a:lstStyle/>
        <a:p>
          <a:endParaRPr lang="en-US"/>
        </a:p>
      </dgm:t>
    </dgm:pt>
    <dgm:pt modelId="{B3640DEF-6F27-4587-982F-3145F20477BB}" type="sibTrans" cxnId="{E0960748-7C87-417C-88E7-6E5D369F460C}">
      <dgm:prSet/>
      <dgm:spPr/>
      <dgm:t>
        <a:bodyPr/>
        <a:lstStyle/>
        <a:p>
          <a:endParaRPr lang="en-US"/>
        </a:p>
      </dgm:t>
    </dgm:pt>
    <dgm:pt modelId="{0C5193CB-506A-4289-AC16-B9F6AA5371BD}">
      <dgm:prSet/>
      <dgm:spPr/>
      <dgm:t>
        <a:bodyPr/>
        <a:lstStyle/>
        <a:p>
          <a:r>
            <a:rPr lang="fr-CH" dirty="0"/>
            <a:t>Apprentissage supervisé</a:t>
          </a:r>
          <a:endParaRPr lang="en-US" dirty="0"/>
        </a:p>
      </dgm:t>
    </dgm:pt>
    <dgm:pt modelId="{EFBEC408-C2B0-4A88-910C-748B6FC4B061}" type="parTrans" cxnId="{449CA189-4853-4AD4-B269-B3F353884A00}">
      <dgm:prSet/>
      <dgm:spPr/>
      <dgm:t>
        <a:bodyPr/>
        <a:lstStyle/>
        <a:p>
          <a:endParaRPr lang="en-US"/>
        </a:p>
      </dgm:t>
    </dgm:pt>
    <dgm:pt modelId="{E1F43F34-E0DD-4D30-9769-1F69042EF8E2}" type="sibTrans" cxnId="{449CA189-4853-4AD4-B269-B3F353884A00}">
      <dgm:prSet/>
      <dgm:spPr/>
      <dgm:t>
        <a:bodyPr/>
        <a:lstStyle/>
        <a:p>
          <a:endParaRPr lang="en-US"/>
        </a:p>
      </dgm:t>
    </dgm:pt>
    <dgm:pt modelId="{3F9250DC-5523-4298-81BA-2386394C2F28}">
      <dgm:prSet/>
      <dgm:spPr/>
      <dgm:t>
        <a:bodyPr/>
        <a:lstStyle/>
        <a:p>
          <a:r>
            <a:rPr lang="fr-CH" dirty="0"/>
            <a:t>Reconnaissance d’images</a:t>
          </a:r>
          <a:endParaRPr lang="en-US" dirty="0"/>
        </a:p>
      </dgm:t>
    </dgm:pt>
    <dgm:pt modelId="{908A436A-76EA-4AE0-8A9E-C8232E80F007}" type="parTrans" cxnId="{B32C9F84-FDA0-4B67-A2DF-F98653A4EE20}">
      <dgm:prSet/>
      <dgm:spPr/>
      <dgm:t>
        <a:bodyPr/>
        <a:lstStyle/>
        <a:p>
          <a:endParaRPr lang="en-US"/>
        </a:p>
      </dgm:t>
    </dgm:pt>
    <dgm:pt modelId="{11F55EEB-7EB0-46F6-BE28-B5BAC81857C2}" type="sibTrans" cxnId="{B32C9F84-FDA0-4B67-A2DF-F98653A4EE20}">
      <dgm:prSet/>
      <dgm:spPr/>
      <dgm:t>
        <a:bodyPr/>
        <a:lstStyle/>
        <a:p>
          <a:endParaRPr lang="en-US"/>
        </a:p>
      </dgm:t>
    </dgm:pt>
    <dgm:pt modelId="{20D2A323-9D1C-4EAA-8F38-856AEE4F6E12}">
      <dgm:prSet/>
      <dgm:spPr/>
      <dgm:t>
        <a:bodyPr/>
        <a:lstStyle/>
        <a:p>
          <a:r>
            <a:rPr lang="fr-CH"/>
            <a:t>Convolution</a:t>
          </a:r>
          <a:endParaRPr lang="en-US"/>
        </a:p>
      </dgm:t>
    </dgm:pt>
    <dgm:pt modelId="{1C569AC1-D750-48C3-A1E4-1472225D6933}" type="parTrans" cxnId="{12D546BE-7999-4713-9B4E-38C55D49AB9C}">
      <dgm:prSet/>
      <dgm:spPr/>
      <dgm:t>
        <a:bodyPr/>
        <a:lstStyle/>
        <a:p>
          <a:endParaRPr lang="en-US"/>
        </a:p>
      </dgm:t>
    </dgm:pt>
    <dgm:pt modelId="{4168EDC1-B51D-4066-98BE-C8F911586346}" type="sibTrans" cxnId="{12D546BE-7999-4713-9B4E-38C55D49AB9C}">
      <dgm:prSet/>
      <dgm:spPr/>
      <dgm:t>
        <a:bodyPr/>
        <a:lstStyle/>
        <a:p>
          <a:endParaRPr lang="en-US"/>
        </a:p>
      </dgm:t>
    </dgm:pt>
    <dgm:pt modelId="{16EDEA44-D037-4EB1-B368-EB38ECC68596}">
      <dgm:prSet/>
      <dgm:spPr/>
      <dgm:t>
        <a:bodyPr/>
        <a:lstStyle/>
        <a:p>
          <a:r>
            <a:rPr lang="fr-CH" dirty="0"/>
            <a:t>Kernel</a:t>
          </a:r>
          <a:endParaRPr lang="en-US" dirty="0"/>
        </a:p>
      </dgm:t>
    </dgm:pt>
    <dgm:pt modelId="{DA4BEBDA-F5B3-4C0A-BA4B-306F53E3FDF4}" type="parTrans" cxnId="{53A0DA23-E38C-49C6-B771-D2C7DA8ABFA2}">
      <dgm:prSet/>
      <dgm:spPr/>
      <dgm:t>
        <a:bodyPr/>
        <a:lstStyle/>
        <a:p>
          <a:endParaRPr lang="en-US"/>
        </a:p>
      </dgm:t>
    </dgm:pt>
    <dgm:pt modelId="{3FBAA523-DF74-46CF-9348-DEFF3C55CF0C}" type="sibTrans" cxnId="{53A0DA23-E38C-49C6-B771-D2C7DA8ABFA2}">
      <dgm:prSet/>
      <dgm:spPr/>
      <dgm:t>
        <a:bodyPr/>
        <a:lstStyle/>
        <a:p>
          <a:endParaRPr lang="en-US"/>
        </a:p>
      </dgm:t>
    </dgm:pt>
    <dgm:pt modelId="{F70E58B4-FA80-4E1E-831B-BD79BFAB9EDA}">
      <dgm:prSet/>
      <dgm:spPr/>
      <dgm:t>
        <a:bodyPr/>
        <a:lstStyle/>
        <a:p>
          <a:r>
            <a:rPr lang="fr-CH"/>
            <a:t>Pooling</a:t>
          </a:r>
          <a:endParaRPr lang="en-US"/>
        </a:p>
      </dgm:t>
    </dgm:pt>
    <dgm:pt modelId="{E1F3DA96-5823-47F1-9F2D-74E8A7024F1F}" type="parTrans" cxnId="{C0DC739C-C6A8-429A-B33E-A7ABFC7BC7D5}">
      <dgm:prSet/>
      <dgm:spPr/>
      <dgm:t>
        <a:bodyPr/>
        <a:lstStyle/>
        <a:p>
          <a:endParaRPr lang="en-US"/>
        </a:p>
      </dgm:t>
    </dgm:pt>
    <dgm:pt modelId="{D38E413F-CE86-4BD2-A39F-04C379DA453C}" type="sibTrans" cxnId="{C0DC739C-C6A8-429A-B33E-A7ABFC7BC7D5}">
      <dgm:prSet/>
      <dgm:spPr/>
      <dgm:t>
        <a:bodyPr/>
        <a:lstStyle/>
        <a:p>
          <a:endParaRPr lang="en-US"/>
        </a:p>
      </dgm:t>
    </dgm:pt>
    <dgm:pt modelId="{6997B566-3288-46EF-A000-FA501532AED0}">
      <dgm:prSet/>
      <dgm:spPr/>
      <dgm:t>
        <a:bodyPr/>
        <a:lstStyle/>
        <a:p>
          <a:r>
            <a:rPr lang="fr-CH" dirty="0"/>
            <a:t>Flatten</a:t>
          </a:r>
          <a:endParaRPr lang="en-US" dirty="0"/>
        </a:p>
      </dgm:t>
    </dgm:pt>
    <dgm:pt modelId="{8CF6861D-4C84-4130-BD27-3B8A5E4B3B59}" type="parTrans" cxnId="{B2AB96FC-910D-44C0-9D50-D438F43480D8}">
      <dgm:prSet/>
      <dgm:spPr/>
      <dgm:t>
        <a:bodyPr/>
        <a:lstStyle/>
        <a:p>
          <a:endParaRPr lang="en-US"/>
        </a:p>
      </dgm:t>
    </dgm:pt>
    <dgm:pt modelId="{FB8E8905-224D-4942-9F81-16D45FF9A7DA}" type="sibTrans" cxnId="{B2AB96FC-910D-44C0-9D50-D438F43480D8}">
      <dgm:prSet/>
      <dgm:spPr/>
      <dgm:t>
        <a:bodyPr/>
        <a:lstStyle/>
        <a:p>
          <a:endParaRPr lang="en-US"/>
        </a:p>
      </dgm:t>
    </dgm:pt>
    <dgm:pt modelId="{05FF306E-55D0-494A-8461-93B63ED76FE3}">
      <dgm:prSet/>
      <dgm:spPr/>
      <dgm:t>
        <a:bodyPr/>
        <a:lstStyle/>
        <a:p>
          <a:r>
            <a:rPr lang="fr-CH"/>
            <a:t>Dropout</a:t>
          </a:r>
          <a:endParaRPr lang="en-US"/>
        </a:p>
      </dgm:t>
    </dgm:pt>
    <dgm:pt modelId="{23E84AE7-CDE8-4171-9B77-FBEC2DB71667}" type="parTrans" cxnId="{7505E4F7-BCBD-4304-9791-8081835508AC}">
      <dgm:prSet/>
      <dgm:spPr/>
      <dgm:t>
        <a:bodyPr/>
        <a:lstStyle/>
        <a:p>
          <a:endParaRPr lang="en-US"/>
        </a:p>
      </dgm:t>
    </dgm:pt>
    <dgm:pt modelId="{D7025656-9928-4E4F-8427-E6A71FE8CCCB}" type="sibTrans" cxnId="{7505E4F7-BCBD-4304-9791-8081835508AC}">
      <dgm:prSet/>
      <dgm:spPr/>
      <dgm:t>
        <a:bodyPr/>
        <a:lstStyle/>
        <a:p>
          <a:endParaRPr lang="en-US"/>
        </a:p>
      </dgm:t>
    </dgm:pt>
    <dgm:pt modelId="{EF5A1C36-CA4C-4344-BE48-99C52E1BC5B8}">
      <dgm:prSet/>
      <dgm:spPr/>
      <dgm:t>
        <a:bodyPr/>
        <a:lstStyle/>
        <a:p>
          <a:r>
            <a:rPr lang="fr-CH" dirty="0"/>
            <a:t>Multi layer perceptron</a:t>
          </a:r>
          <a:endParaRPr lang="en-US" dirty="0"/>
        </a:p>
      </dgm:t>
    </dgm:pt>
    <dgm:pt modelId="{77C97639-A319-485B-ABEC-1ECC6E0A67A5}" type="parTrans" cxnId="{4AAB9C01-9D79-4867-B55E-74A37AB2C0A5}">
      <dgm:prSet/>
      <dgm:spPr/>
      <dgm:t>
        <a:bodyPr/>
        <a:lstStyle/>
        <a:p>
          <a:endParaRPr lang="en-US"/>
        </a:p>
      </dgm:t>
    </dgm:pt>
    <dgm:pt modelId="{354474A9-2077-4483-944D-D2AF463E7A45}" type="sibTrans" cxnId="{4AAB9C01-9D79-4867-B55E-74A37AB2C0A5}">
      <dgm:prSet/>
      <dgm:spPr/>
      <dgm:t>
        <a:bodyPr/>
        <a:lstStyle/>
        <a:p>
          <a:endParaRPr lang="en-US"/>
        </a:p>
      </dgm:t>
    </dgm:pt>
    <dgm:pt modelId="{37983F36-FA76-41D3-9EB4-BC317E333F99}">
      <dgm:prSet/>
      <dgm:spPr/>
      <dgm:t>
        <a:bodyPr/>
        <a:lstStyle/>
        <a:p>
          <a:r>
            <a:rPr lang="fr-CH" dirty="0"/>
            <a:t>Optimiseur Adam</a:t>
          </a:r>
          <a:endParaRPr lang="en-US" dirty="0"/>
        </a:p>
      </dgm:t>
    </dgm:pt>
    <dgm:pt modelId="{16031902-627E-434E-8E62-8161FA16E0E6}" type="parTrans" cxnId="{71929070-1F28-4DBD-BADD-D603D7B7E91B}">
      <dgm:prSet/>
      <dgm:spPr/>
      <dgm:t>
        <a:bodyPr/>
        <a:lstStyle/>
        <a:p>
          <a:endParaRPr lang="en-US"/>
        </a:p>
      </dgm:t>
    </dgm:pt>
    <dgm:pt modelId="{8859B373-8965-49D6-BCF6-5F3ABBC3DA1E}" type="sibTrans" cxnId="{71929070-1F28-4DBD-BADD-D603D7B7E91B}">
      <dgm:prSet/>
      <dgm:spPr/>
      <dgm:t>
        <a:bodyPr/>
        <a:lstStyle/>
        <a:p>
          <a:endParaRPr lang="en-US"/>
        </a:p>
      </dgm:t>
    </dgm:pt>
    <dgm:pt modelId="{C6442FEA-80F4-478C-9635-B252D832596A}">
      <dgm:prSet/>
      <dgm:spPr/>
      <dgm:t>
        <a:bodyPr/>
        <a:lstStyle/>
        <a:p>
          <a:r>
            <a:rPr lang="fr-CH" dirty="0"/>
            <a:t>Économe en mémoire</a:t>
          </a:r>
          <a:endParaRPr lang="en-US" dirty="0"/>
        </a:p>
      </dgm:t>
    </dgm:pt>
    <dgm:pt modelId="{92108930-C9CA-4FCA-A715-957C09D7934B}" type="parTrans" cxnId="{D96D6D46-CF96-489D-800B-7E78054E7D75}">
      <dgm:prSet/>
      <dgm:spPr/>
      <dgm:t>
        <a:bodyPr/>
        <a:lstStyle/>
        <a:p>
          <a:endParaRPr lang="en-US"/>
        </a:p>
      </dgm:t>
    </dgm:pt>
    <dgm:pt modelId="{AC597EBF-1FB6-4B48-A881-600C653B4EC5}" type="sibTrans" cxnId="{D96D6D46-CF96-489D-800B-7E78054E7D75}">
      <dgm:prSet/>
      <dgm:spPr/>
      <dgm:t>
        <a:bodyPr/>
        <a:lstStyle/>
        <a:p>
          <a:endParaRPr lang="en-US"/>
        </a:p>
      </dgm:t>
    </dgm:pt>
    <dgm:pt modelId="{BF87629C-6CB8-45DB-B00B-27B5B4B87B20}">
      <dgm:prSet/>
      <dgm:spPr/>
      <dgm:t>
        <a:bodyPr/>
        <a:lstStyle/>
        <a:p>
          <a:r>
            <a:rPr lang="fr-CH" dirty="0"/>
            <a:t>Bons résultats rapides</a:t>
          </a:r>
          <a:endParaRPr lang="en-US" dirty="0"/>
        </a:p>
      </dgm:t>
    </dgm:pt>
    <dgm:pt modelId="{08947B34-7CC7-4A05-8AC6-9A0346DD71F4}" type="parTrans" cxnId="{9E70E0E6-BE6B-4F7F-BC05-3BAB55B508B9}">
      <dgm:prSet/>
      <dgm:spPr/>
      <dgm:t>
        <a:bodyPr/>
        <a:lstStyle/>
        <a:p>
          <a:endParaRPr lang="en-US"/>
        </a:p>
      </dgm:t>
    </dgm:pt>
    <dgm:pt modelId="{A2C5675A-20B0-4BBA-80E9-E5DA324A1F4F}" type="sibTrans" cxnId="{9E70E0E6-BE6B-4F7F-BC05-3BAB55B508B9}">
      <dgm:prSet/>
      <dgm:spPr/>
      <dgm:t>
        <a:bodyPr/>
        <a:lstStyle/>
        <a:p>
          <a:endParaRPr lang="en-US"/>
        </a:p>
      </dgm:t>
    </dgm:pt>
    <dgm:pt modelId="{D3258C5B-124D-4BA5-8603-7AD6D208A1B1}" type="pres">
      <dgm:prSet presAssocID="{4066923C-A761-4525-8FD2-CA86F13330BD}" presName="linear" presStyleCnt="0">
        <dgm:presLayoutVars>
          <dgm:animLvl val="lvl"/>
          <dgm:resizeHandles val="exact"/>
        </dgm:presLayoutVars>
      </dgm:prSet>
      <dgm:spPr/>
    </dgm:pt>
    <dgm:pt modelId="{2271D5C0-923D-40F3-8903-61441204EF8C}" type="pres">
      <dgm:prSet presAssocID="{170E0238-533E-43E8-B5DC-85CE24E577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1FBEBA6-1027-4B62-A2F0-8E371C66B483}" type="pres">
      <dgm:prSet presAssocID="{170E0238-533E-43E8-B5DC-85CE24E577F5}" presName="childText" presStyleLbl="revTx" presStyleIdx="0" presStyleCnt="2">
        <dgm:presLayoutVars>
          <dgm:bulletEnabled val="1"/>
        </dgm:presLayoutVars>
      </dgm:prSet>
      <dgm:spPr/>
    </dgm:pt>
    <dgm:pt modelId="{0A9267C6-DB07-489B-A42F-D4B86EC81616}" type="pres">
      <dgm:prSet presAssocID="{37983F36-FA76-41D3-9EB4-BC317E333F9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5E5AF20-B0E6-4EEE-9B09-65A8CCDB7C5E}" type="pres">
      <dgm:prSet presAssocID="{37983F36-FA76-41D3-9EB4-BC317E333F9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AAB9C01-9D79-4867-B55E-74A37AB2C0A5}" srcId="{3F9250DC-5523-4298-81BA-2386394C2F28}" destId="{EF5A1C36-CA4C-4344-BE48-99C52E1BC5B8}" srcOrd="4" destOrd="0" parTransId="{77C97639-A319-485B-ABEC-1ECC6E0A67A5}" sibTransId="{354474A9-2077-4483-944D-D2AF463E7A45}"/>
    <dgm:cxn modelId="{59019E06-506F-42A8-9231-DF602F86D780}" type="presOf" srcId="{0C5193CB-506A-4289-AC16-B9F6AA5371BD}" destId="{81FBEBA6-1027-4B62-A2F0-8E371C66B483}" srcOrd="0" destOrd="0" presId="urn:microsoft.com/office/officeart/2005/8/layout/vList2"/>
    <dgm:cxn modelId="{98D2F40B-79DE-498A-9718-444FC7430F8B}" type="presOf" srcId="{F70E58B4-FA80-4E1E-831B-BD79BFAB9EDA}" destId="{81FBEBA6-1027-4B62-A2F0-8E371C66B483}" srcOrd="0" destOrd="4" presId="urn:microsoft.com/office/officeart/2005/8/layout/vList2"/>
    <dgm:cxn modelId="{53A0DA23-E38C-49C6-B771-D2C7DA8ABFA2}" srcId="{20D2A323-9D1C-4EAA-8F38-856AEE4F6E12}" destId="{16EDEA44-D037-4EB1-B368-EB38ECC68596}" srcOrd="0" destOrd="0" parTransId="{DA4BEBDA-F5B3-4C0A-BA4B-306F53E3FDF4}" sibTransId="{3FBAA523-DF74-46CF-9348-DEFF3C55CF0C}"/>
    <dgm:cxn modelId="{7BE57929-FB75-4E3A-876E-5782486593AE}" type="presOf" srcId="{20D2A323-9D1C-4EAA-8F38-856AEE4F6E12}" destId="{81FBEBA6-1027-4B62-A2F0-8E371C66B483}" srcOrd="0" destOrd="2" presId="urn:microsoft.com/office/officeart/2005/8/layout/vList2"/>
    <dgm:cxn modelId="{0FA5FD5E-0273-4BB8-A51C-18C1EF903DB0}" type="presOf" srcId="{05FF306E-55D0-494A-8461-93B63ED76FE3}" destId="{81FBEBA6-1027-4B62-A2F0-8E371C66B483}" srcOrd="0" destOrd="6" presId="urn:microsoft.com/office/officeart/2005/8/layout/vList2"/>
    <dgm:cxn modelId="{D96D6D46-CF96-489D-800B-7E78054E7D75}" srcId="{37983F36-FA76-41D3-9EB4-BC317E333F99}" destId="{C6442FEA-80F4-478C-9635-B252D832596A}" srcOrd="0" destOrd="0" parTransId="{92108930-C9CA-4FCA-A715-957C09D7934B}" sibTransId="{AC597EBF-1FB6-4B48-A881-600C653B4EC5}"/>
    <dgm:cxn modelId="{E0960748-7C87-417C-88E7-6E5D369F460C}" srcId="{4066923C-A761-4525-8FD2-CA86F13330BD}" destId="{170E0238-533E-43E8-B5DC-85CE24E577F5}" srcOrd="0" destOrd="0" parTransId="{5F322EFD-0368-4C68-98D8-69FEE392D6E4}" sibTransId="{B3640DEF-6F27-4587-982F-3145F20477BB}"/>
    <dgm:cxn modelId="{4D06836D-0F82-4998-A352-22E67545524D}" type="presOf" srcId="{6997B566-3288-46EF-A000-FA501532AED0}" destId="{81FBEBA6-1027-4B62-A2F0-8E371C66B483}" srcOrd="0" destOrd="5" presId="urn:microsoft.com/office/officeart/2005/8/layout/vList2"/>
    <dgm:cxn modelId="{71929070-1F28-4DBD-BADD-D603D7B7E91B}" srcId="{4066923C-A761-4525-8FD2-CA86F13330BD}" destId="{37983F36-FA76-41D3-9EB4-BC317E333F99}" srcOrd="1" destOrd="0" parTransId="{16031902-627E-434E-8E62-8161FA16E0E6}" sibTransId="{8859B373-8965-49D6-BCF6-5F3ABBC3DA1E}"/>
    <dgm:cxn modelId="{B32C9F84-FDA0-4B67-A2DF-F98653A4EE20}" srcId="{170E0238-533E-43E8-B5DC-85CE24E577F5}" destId="{3F9250DC-5523-4298-81BA-2386394C2F28}" srcOrd="1" destOrd="0" parTransId="{908A436A-76EA-4AE0-8A9E-C8232E80F007}" sibTransId="{11F55EEB-7EB0-46F6-BE28-B5BAC81857C2}"/>
    <dgm:cxn modelId="{449CA189-4853-4AD4-B269-B3F353884A00}" srcId="{170E0238-533E-43E8-B5DC-85CE24E577F5}" destId="{0C5193CB-506A-4289-AC16-B9F6AA5371BD}" srcOrd="0" destOrd="0" parTransId="{EFBEC408-C2B0-4A88-910C-748B6FC4B061}" sibTransId="{E1F43F34-E0DD-4D30-9769-1F69042EF8E2}"/>
    <dgm:cxn modelId="{E874B28B-1EB3-4EDD-8F99-3DC2595995D6}" type="presOf" srcId="{16EDEA44-D037-4EB1-B368-EB38ECC68596}" destId="{81FBEBA6-1027-4B62-A2F0-8E371C66B483}" srcOrd="0" destOrd="3" presId="urn:microsoft.com/office/officeart/2005/8/layout/vList2"/>
    <dgm:cxn modelId="{81D26090-3403-495E-8ECC-17B4F006ADAB}" type="presOf" srcId="{4066923C-A761-4525-8FD2-CA86F13330BD}" destId="{D3258C5B-124D-4BA5-8603-7AD6D208A1B1}" srcOrd="0" destOrd="0" presId="urn:microsoft.com/office/officeart/2005/8/layout/vList2"/>
    <dgm:cxn modelId="{C0DC739C-C6A8-429A-B33E-A7ABFC7BC7D5}" srcId="{3F9250DC-5523-4298-81BA-2386394C2F28}" destId="{F70E58B4-FA80-4E1E-831B-BD79BFAB9EDA}" srcOrd="1" destOrd="0" parTransId="{E1F3DA96-5823-47F1-9F2D-74E8A7024F1F}" sibTransId="{D38E413F-CE86-4BD2-A39F-04C379DA453C}"/>
    <dgm:cxn modelId="{355A2FAA-6C85-4C0B-9FD0-F17872A558F6}" type="presOf" srcId="{C6442FEA-80F4-478C-9635-B252D832596A}" destId="{65E5AF20-B0E6-4EEE-9B09-65A8CCDB7C5E}" srcOrd="0" destOrd="0" presId="urn:microsoft.com/office/officeart/2005/8/layout/vList2"/>
    <dgm:cxn modelId="{12D546BE-7999-4713-9B4E-38C55D49AB9C}" srcId="{3F9250DC-5523-4298-81BA-2386394C2F28}" destId="{20D2A323-9D1C-4EAA-8F38-856AEE4F6E12}" srcOrd="0" destOrd="0" parTransId="{1C569AC1-D750-48C3-A1E4-1472225D6933}" sibTransId="{4168EDC1-B51D-4066-98BE-C8F911586346}"/>
    <dgm:cxn modelId="{B6F41EBF-2ED2-458B-9270-66DC5901B97F}" type="presOf" srcId="{BF87629C-6CB8-45DB-B00B-27B5B4B87B20}" destId="{65E5AF20-B0E6-4EEE-9B09-65A8CCDB7C5E}" srcOrd="0" destOrd="1" presId="urn:microsoft.com/office/officeart/2005/8/layout/vList2"/>
    <dgm:cxn modelId="{D66054C2-A98A-4FAB-99CE-5963BDAE4219}" type="presOf" srcId="{170E0238-533E-43E8-B5DC-85CE24E577F5}" destId="{2271D5C0-923D-40F3-8903-61441204EF8C}" srcOrd="0" destOrd="0" presId="urn:microsoft.com/office/officeart/2005/8/layout/vList2"/>
    <dgm:cxn modelId="{9A47C9C4-5503-4005-97AD-C1A9C568D722}" type="presOf" srcId="{37983F36-FA76-41D3-9EB4-BC317E333F99}" destId="{0A9267C6-DB07-489B-A42F-D4B86EC81616}" srcOrd="0" destOrd="0" presId="urn:microsoft.com/office/officeart/2005/8/layout/vList2"/>
    <dgm:cxn modelId="{8E4C8DCA-6B10-4B6A-965D-9C63F1F431A3}" type="presOf" srcId="{EF5A1C36-CA4C-4344-BE48-99C52E1BC5B8}" destId="{81FBEBA6-1027-4B62-A2F0-8E371C66B483}" srcOrd="0" destOrd="7" presId="urn:microsoft.com/office/officeart/2005/8/layout/vList2"/>
    <dgm:cxn modelId="{E1C3DAE3-410C-423F-9C27-A43DB8C17DC5}" type="presOf" srcId="{3F9250DC-5523-4298-81BA-2386394C2F28}" destId="{81FBEBA6-1027-4B62-A2F0-8E371C66B483}" srcOrd="0" destOrd="1" presId="urn:microsoft.com/office/officeart/2005/8/layout/vList2"/>
    <dgm:cxn modelId="{9E70E0E6-BE6B-4F7F-BC05-3BAB55B508B9}" srcId="{37983F36-FA76-41D3-9EB4-BC317E333F99}" destId="{BF87629C-6CB8-45DB-B00B-27B5B4B87B20}" srcOrd="1" destOrd="0" parTransId="{08947B34-7CC7-4A05-8AC6-9A0346DD71F4}" sibTransId="{A2C5675A-20B0-4BBA-80E9-E5DA324A1F4F}"/>
    <dgm:cxn modelId="{7505E4F7-BCBD-4304-9791-8081835508AC}" srcId="{3F9250DC-5523-4298-81BA-2386394C2F28}" destId="{05FF306E-55D0-494A-8461-93B63ED76FE3}" srcOrd="3" destOrd="0" parTransId="{23E84AE7-CDE8-4171-9B77-FBEC2DB71667}" sibTransId="{D7025656-9928-4E4F-8427-E6A71FE8CCCB}"/>
    <dgm:cxn modelId="{B2AB96FC-910D-44C0-9D50-D438F43480D8}" srcId="{3F9250DC-5523-4298-81BA-2386394C2F28}" destId="{6997B566-3288-46EF-A000-FA501532AED0}" srcOrd="2" destOrd="0" parTransId="{8CF6861D-4C84-4130-BD27-3B8A5E4B3B59}" sibTransId="{FB8E8905-224D-4942-9F81-16D45FF9A7DA}"/>
    <dgm:cxn modelId="{EACBDA44-C329-419F-BAEA-0A2134786EBB}" type="presParOf" srcId="{D3258C5B-124D-4BA5-8603-7AD6D208A1B1}" destId="{2271D5C0-923D-40F3-8903-61441204EF8C}" srcOrd="0" destOrd="0" presId="urn:microsoft.com/office/officeart/2005/8/layout/vList2"/>
    <dgm:cxn modelId="{B01A7EDF-F6F8-420D-890E-E67D13A26DDC}" type="presParOf" srcId="{D3258C5B-124D-4BA5-8603-7AD6D208A1B1}" destId="{81FBEBA6-1027-4B62-A2F0-8E371C66B483}" srcOrd="1" destOrd="0" presId="urn:microsoft.com/office/officeart/2005/8/layout/vList2"/>
    <dgm:cxn modelId="{911B060F-5AF5-4CE7-9861-77353CEBDDF9}" type="presParOf" srcId="{D3258C5B-124D-4BA5-8603-7AD6D208A1B1}" destId="{0A9267C6-DB07-489B-A42F-D4B86EC81616}" srcOrd="2" destOrd="0" presId="urn:microsoft.com/office/officeart/2005/8/layout/vList2"/>
    <dgm:cxn modelId="{82FB9152-F86C-413C-9A9F-9666413960AC}" type="presParOf" srcId="{D3258C5B-124D-4BA5-8603-7AD6D208A1B1}" destId="{65E5AF20-B0E6-4EEE-9B09-65A8CCDB7C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085863-33E7-4816-AFF5-FD5580695F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C9DD9B8-8C70-418D-8EFF-2EBEFAFAB70C}">
      <dgm:prSet/>
      <dgm:spPr/>
      <dgm:t>
        <a:bodyPr/>
        <a:lstStyle/>
        <a:p>
          <a:r>
            <a:rPr lang="fr-CH" dirty="0"/>
            <a:t>Améliorer le script de découpage de Sentinel-1</a:t>
          </a:r>
          <a:endParaRPr lang="en-US" dirty="0"/>
        </a:p>
      </dgm:t>
    </dgm:pt>
    <dgm:pt modelId="{A1E5481D-A07F-4742-A7F1-DE3721E2D57D}" type="parTrans" cxnId="{9B0E0D1E-385D-4FF4-88B5-4293DD2C9387}">
      <dgm:prSet/>
      <dgm:spPr/>
      <dgm:t>
        <a:bodyPr/>
        <a:lstStyle/>
        <a:p>
          <a:endParaRPr lang="en-US"/>
        </a:p>
      </dgm:t>
    </dgm:pt>
    <dgm:pt modelId="{B99410DE-A1D4-4444-AE6D-2F2E69E8A3D1}" type="sibTrans" cxnId="{9B0E0D1E-385D-4FF4-88B5-4293DD2C9387}">
      <dgm:prSet/>
      <dgm:spPr/>
      <dgm:t>
        <a:bodyPr/>
        <a:lstStyle/>
        <a:p>
          <a:endParaRPr lang="en-US"/>
        </a:p>
      </dgm:t>
    </dgm:pt>
    <dgm:pt modelId="{0E84DA37-343C-4A78-A511-E5C9EB222B87}">
      <dgm:prSet/>
      <dgm:spPr/>
      <dgm:t>
        <a:bodyPr/>
        <a:lstStyle/>
        <a:p>
          <a:r>
            <a:rPr lang="fr-CH" dirty="0"/>
            <a:t>Faire du refactoring</a:t>
          </a:r>
          <a:endParaRPr lang="en-US" dirty="0"/>
        </a:p>
      </dgm:t>
    </dgm:pt>
    <dgm:pt modelId="{B28E1028-4CBE-4AB3-B58E-0DB4A15ED041}" type="parTrans" cxnId="{9F1535B2-8D7B-422C-9645-DCFB0BDA0F5B}">
      <dgm:prSet/>
      <dgm:spPr/>
      <dgm:t>
        <a:bodyPr/>
        <a:lstStyle/>
        <a:p>
          <a:endParaRPr lang="en-US"/>
        </a:p>
      </dgm:t>
    </dgm:pt>
    <dgm:pt modelId="{488EAD2F-724F-40A1-B65D-34B47F01693C}" type="sibTrans" cxnId="{9F1535B2-8D7B-422C-9645-DCFB0BDA0F5B}">
      <dgm:prSet/>
      <dgm:spPr/>
      <dgm:t>
        <a:bodyPr/>
        <a:lstStyle/>
        <a:p>
          <a:endParaRPr lang="en-US"/>
        </a:p>
      </dgm:t>
    </dgm:pt>
    <dgm:pt modelId="{33D2AC1A-86F6-49D3-B892-EF99D6BA56AD}">
      <dgm:prSet/>
      <dgm:spPr/>
      <dgm:t>
        <a:bodyPr/>
        <a:lstStyle/>
        <a:p>
          <a:r>
            <a:rPr lang="fr-CH" dirty="0"/>
            <a:t>Essayer de faire un modèle utilisant les 2 Sentinels</a:t>
          </a:r>
          <a:endParaRPr lang="en-US" dirty="0"/>
        </a:p>
      </dgm:t>
    </dgm:pt>
    <dgm:pt modelId="{D4C53CC6-528E-4383-B32B-323D63898FC8}" type="parTrans" cxnId="{4ADC9ADF-2F73-48EB-8C44-EA1BDD69326D}">
      <dgm:prSet/>
      <dgm:spPr/>
      <dgm:t>
        <a:bodyPr/>
        <a:lstStyle/>
        <a:p>
          <a:endParaRPr lang="en-US"/>
        </a:p>
      </dgm:t>
    </dgm:pt>
    <dgm:pt modelId="{6DFBE82B-0E96-493F-BF36-DEE392F6B545}" type="sibTrans" cxnId="{4ADC9ADF-2F73-48EB-8C44-EA1BDD69326D}">
      <dgm:prSet/>
      <dgm:spPr/>
      <dgm:t>
        <a:bodyPr/>
        <a:lstStyle/>
        <a:p>
          <a:endParaRPr lang="en-US"/>
        </a:p>
      </dgm:t>
    </dgm:pt>
    <dgm:pt modelId="{DDE9D070-435B-4E00-AFEC-B46714CCBC83}">
      <dgm:prSet/>
      <dgm:spPr/>
      <dgm:t>
        <a:bodyPr/>
        <a:lstStyle/>
        <a:p>
          <a:r>
            <a:rPr lang="fr-CH" dirty="0"/>
            <a:t>Faire d’autres expériences</a:t>
          </a:r>
          <a:endParaRPr lang="en-US" dirty="0"/>
        </a:p>
      </dgm:t>
    </dgm:pt>
    <dgm:pt modelId="{C978C197-3147-42DA-8222-E92BFE0BA920}" type="parTrans" cxnId="{70534A5E-A13D-4070-8ACF-1DFE36CCFF4C}">
      <dgm:prSet/>
      <dgm:spPr/>
      <dgm:t>
        <a:bodyPr/>
        <a:lstStyle/>
        <a:p>
          <a:endParaRPr lang="en-US"/>
        </a:p>
      </dgm:t>
    </dgm:pt>
    <dgm:pt modelId="{E8D2136A-573A-4D06-B9C1-61D9E5BCFF9A}" type="sibTrans" cxnId="{70534A5E-A13D-4070-8ACF-1DFE36CCFF4C}">
      <dgm:prSet/>
      <dgm:spPr/>
      <dgm:t>
        <a:bodyPr/>
        <a:lstStyle/>
        <a:p>
          <a:endParaRPr lang="en-US"/>
        </a:p>
      </dgm:t>
    </dgm:pt>
    <dgm:pt modelId="{95443132-D069-4E61-BA09-02D9FA4BEFD0}">
      <dgm:prSet/>
      <dgm:spPr/>
      <dgm:t>
        <a:bodyPr/>
        <a:lstStyle/>
        <a:p>
          <a:r>
            <a:rPr lang="fr-CH" dirty="0"/>
            <a:t>Avoir un modèle par période de l’année</a:t>
          </a:r>
          <a:endParaRPr lang="en-US" dirty="0"/>
        </a:p>
      </dgm:t>
    </dgm:pt>
    <dgm:pt modelId="{B7C54DB7-2F38-423F-B5D4-4482D2AEAE95}" type="parTrans" cxnId="{B5D1DB72-2F17-4AD4-BC50-BE30715C5879}">
      <dgm:prSet/>
      <dgm:spPr/>
      <dgm:t>
        <a:bodyPr/>
        <a:lstStyle/>
        <a:p>
          <a:endParaRPr lang="en-US"/>
        </a:p>
      </dgm:t>
    </dgm:pt>
    <dgm:pt modelId="{08A869F3-BE7B-4457-B883-455977675561}" type="sibTrans" cxnId="{B5D1DB72-2F17-4AD4-BC50-BE30715C5879}">
      <dgm:prSet/>
      <dgm:spPr/>
      <dgm:t>
        <a:bodyPr/>
        <a:lstStyle/>
        <a:p>
          <a:endParaRPr lang="en-US"/>
        </a:p>
      </dgm:t>
    </dgm:pt>
    <dgm:pt modelId="{9D26D7DA-D3E6-4977-A817-3EE8912221F8}" type="pres">
      <dgm:prSet presAssocID="{57085863-33E7-4816-AFF5-FD5580695F98}" presName="root" presStyleCnt="0">
        <dgm:presLayoutVars>
          <dgm:dir/>
          <dgm:resizeHandles val="exact"/>
        </dgm:presLayoutVars>
      </dgm:prSet>
      <dgm:spPr/>
    </dgm:pt>
    <dgm:pt modelId="{8754AB4B-E5CE-4D41-9178-B34D399495EE}" type="pres">
      <dgm:prSet presAssocID="{9C9DD9B8-8C70-418D-8EFF-2EBEFAFAB70C}" presName="compNode" presStyleCnt="0"/>
      <dgm:spPr/>
    </dgm:pt>
    <dgm:pt modelId="{A29C8054-BF57-4E8D-91F7-8E52A50247B9}" type="pres">
      <dgm:prSet presAssocID="{9C9DD9B8-8C70-418D-8EFF-2EBEFAFAB70C}" presName="bgRect" presStyleLbl="bgShp" presStyleIdx="0" presStyleCnt="4"/>
      <dgm:spPr/>
    </dgm:pt>
    <dgm:pt modelId="{C9A9D902-EFC4-45A6-B658-71D814DC1E2A}" type="pres">
      <dgm:prSet presAssocID="{9C9DD9B8-8C70-418D-8EFF-2EBEFAFAB7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lision"/>
        </a:ext>
      </dgm:extLst>
    </dgm:pt>
    <dgm:pt modelId="{BDCC0AC0-D027-4B11-B66C-64B17476100A}" type="pres">
      <dgm:prSet presAssocID="{9C9DD9B8-8C70-418D-8EFF-2EBEFAFAB70C}" presName="spaceRect" presStyleCnt="0"/>
      <dgm:spPr/>
    </dgm:pt>
    <dgm:pt modelId="{23C99047-69BF-4CA5-A577-ECCDF0D7C12F}" type="pres">
      <dgm:prSet presAssocID="{9C9DD9B8-8C70-418D-8EFF-2EBEFAFAB70C}" presName="parTx" presStyleLbl="revTx" presStyleIdx="0" presStyleCnt="5">
        <dgm:presLayoutVars>
          <dgm:chMax val="0"/>
          <dgm:chPref val="0"/>
        </dgm:presLayoutVars>
      </dgm:prSet>
      <dgm:spPr/>
    </dgm:pt>
    <dgm:pt modelId="{72B89556-827D-4481-870D-C0C128FE645A}" type="pres">
      <dgm:prSet presAssocID="{B99410DE-A1D4-4444-AE6D-2F2E69E8A3D1}" presName="sibTrans" presStyleCnt="0"/>
      <dgm:spPr/>
    </dgm:pt>
    <dgm:pt modelId="{D5A62511-6981-499C-B767-B74F281CFE80}" type="pres">
      <dgm:prSet presAssocID="{0E84DA37-343C-4A78-A511-E5C9EB222B87}" presName="compNode" presStyleCnt="0"/>
      <dgm:spPr/>
    </dgm:pt>
    <dgm:pt modelId="{A998C292-C87E-429E-A7A7-F291563A179E}" type="pres">
      <dgm:prSet presAssocID="{0E84DA37-343C-4A78-A511-E5C9EB222B87}" presName="bgRect" presStyleLbl="bgShp" presStyleIdx="1" presStyleCnt="4"/>
      <dgm:spPr/>
    </dgm:pt>
    <dgm:pt modelId="{786C2718-085C-4A40-AB8C-F93FAD85CC27}" type="pres">
      <dgm:prSet presAssocID="{0E84DA37-343C-4A78-A511-E5C9EB222B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uvrier du bâtiment"/>
        </a:ext>
      </dgm:extLst>
    </dgm:pt>
    <dgm:pt modelId="{C0DFD264-D555-48A3-A19B-61F047764D95}" type="pres">
      <dgm:prSet presAssocID="{0E84DA37-343C-4A78-A511-E5C9EB222B87}" presName="spaceRect" presStyleCnt="0"/>
      <dgm:spPr/>
    </dgm:pt>
    <dgm:pt modelId="{192C280E-C9D9-4364-BF39-2E842DAE440D}" type="pres">
      <dgm:prSet presAssocID="{0E84DA37-343C-4A78-A511-E5C9EB222B87}" presName="parTx" presStyleLbl="revTx" presStyleIdx="1" presStyleCnt="5">
        <dgm:presLayoutVars>
          <dgm:chMax val="0"/>
          <dgm:chPref val="0"/>
        </dgm:presLayoutVars>
      </dgm:prSet>
      <dgm:spPr/>
    </dgm:pt>
    <dgm:pt modelId="{E1B61FB7-0C1A-4BC9-A09D-BAB9A050643F}" type="pres">
      <dgm:prSet presAssocID="{488EAD2F-724F-40A1-B65D-34B47F01693C}" presName="sibTrans" presStyleCnt="0"/>
      <dgm:spPr/>
    </dgm:pt>
    <dgm:pt modelId="{B07324CC-52AC-406C-BD59-C6087644A96C}" type="pres">
      <dgm:prSet presAssocID="{33D2AC1A-86F6-49D3-B892-EF99D6BA56AD}" presName="compNode" presStyleCnt="0"/>
      <dgm:spPr/>
    </dgm:pt>
    <dgm:pt modelId="{6404E8B3-55F5-429E-BAED-9F9C2BE07AF3}" type="pres">
      <dgm:prSet presAssocID="{33D2AC1A-86F6-49D3-B892-EF99D6BA56AD}" presName="bgRect" presStyleLbl="bgShp" presStyleIdx="2" presStyleCnt="4"/>
      <dgm:spPr/>
    </dgm:pt>
    <dgm:pt modelId="{B4E7AE7B-B7CA-472B-84DB-EC813B04A3D5}" type="pres">
      <dgm:prSet presAssocID="{33D2AC1A-86F6-49D3-B892-EF99D6BA56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é"/>
        </a:ext>
      </dgm:extLst>
    </dgm:pt>
    <dgm:pt modelId="{DFCA0D66-886C-44C5-9EF4-82AEB7282877}" type="pres">
      <dgm:prSet presAssocID="{33D2AC1A-86F6-49D3-B892-EF99D6BA56AD}" presName="spaceRect" presStyleCnt="0"/>
      <dgm:spPr/>
    </dgm:pt>
    <dgm:pt modelId="{0050F9BA-7461-4A68-8237-AD68E8CC0CF0}" type="pres">
      <dgm:prSet presAssocID="{33D2AC1A-86F6-49D3-B892-EF99D6BA56AD}" presName="parTx" presStyleLbl="revTx" presStyleIdx="2" presStyleCnt="5">
        <dgm:presLayoutVars>
          <dgm:chMax val="0"/>
          <dgm:chPref val="0"/>
        </dgm:presLayoutVars>
      </dgm:prSet>
      <dgm:spPr/>
    </dgm:pt>
    <dgm:pt modelId="{213A0D2F-DB27-453A-9086-71F3F64DCBCE}" type="pres">
      <dgm:prSet presAssocID="{6DFBE82B-0E96-493F-BF36-DEE392F6B545}" presName="sibTrans" presStyleCnt="0"/>
      <dgm:spPr/>
    </dgm:pt>
    <dgm:pt modelId="{643D194E-6153-4DF2-A389-D97D62D15EC1}" type="pres">
      <dgm:prSet presAssocID="{DDE9D070-435B-4E00-AFEC-B46714CCBC83}" presName="compNode" presStyleCnt="0"/>
      <dgm:spPr/>
    </dgm:pt>
    <dgm:pt modelId="{A159DF50-A76D-4B4D-9BBC-F591A90BE214}" type="pres">
      <dgm:prSet presAssocID="{DDE9D070-435B-4E00-AFEC-B46714CCBC83}" presName="bgRect" presStyleLbl="bgShp" presStyleIdx="3" presStyleCnt="4"/>
      <dgm:spPr/>
    </dgm:pt>
    <dgm:pt modelId="{D53746C1-4191-4917-BDE3-BF1232D4C6E9}" type="pres">
      <dgm:prSet presAssocID="{DDE9D070-435B-4E00-AFEC-B46714CCBC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B7B1DA8-ED50-4AEA-ACC3-DED53D9EE01A}" type="pres">
      <dgm:prSet presAssocID="{DDE9D070-435B-4E00-AFEC-B46714CCBC83}" presName="spaceRect" presStyleCnt="0"/>
      <dgm:spPr/>
    </dgm:pt>
    <dgm:pt modelId="{5D55CAC3-6138-45F2-A64C-CDE94A6082C5}" type="pres">
      <dgm:prSet presAssocID="{DDE9D070-435B-4E00-AFEC-B46714CCBC83}" presName="parTx" presStyleLbl="revTx" presStyleIdx="3" presStyleCnt="5">
        <dgm:presLayoutVars>
          <dgm:chMax val="0"/>
          <dgm:chPref val="0"/>
        </dgm:presLayoutVars>
      </dgm:prSet>
      <dgm:spPr/>
    </dgm:pt>
    <dgm:pt modelId="{8ECB92A5-5B42-425C-B11A-BC9267386945}" type="pres">
      <dgm:prSet presAssocID="{DDE9D070-435B-4E00-AFEC-B46714CCBC83}" presName="desTx" presStyleLbl="revTx" presStyleIdx="4" presStyleCnt="5">
        <dgm:presLayoutVars/>
      </dgm:prSet>
      <dgm:spPr/>
    </dgm:pt>
  </dgm:ptLst>
  <dgm:cxnLst>
    <dgm:cxn modelId="{85339F1D-EDD8-4295-80D5-F799543CE612}" type="presOf" srcId="{57085863-33E7-4816-AFF5-FD5580695F98}" destId="{9D26D7DA-D3E6-4977-A817-3EE8912221F8}" srcOrd="0" destOrd="0" presId="urn:microsoft.com/office/officeart/2018/2/layout/IconVerticalSolidList"/>
    <dgm:cxn modelId="{9B0E0D1E-385D-4FF4-88B5-4293DD2C9387}" srcId="{57085863-33E7-4816-AFF5-FD5580695F98}" destId="{9C9DD9B8-8C70-418D-8EFF-2EBEFAFAB70C}" srcOrd="0" destOrd="0" parTransId="{A1E5481D-A07F-4742-A7F1-DE3721E2D57D}" sibTransId="{B99410DE-A1D4-4444-AE6D-2F2E69E8A3D1}"/>
    <dgm:cxn modelId="{E0204A37-59AC-4C81-ADE6-947AE249CA09}" type="presOf" srcId="{0E84DA37-343C-4A78-A511-E5C9EB222B87}" destId="{192C280E-C9D9-4364-BF39-2E842DAE440D}" srcOrd="0" destOrd="0" presId="urn:microsoft.com/office/officeart/2018/2/layout/IconVerticalSolidList"/>
    <dgm:cxn modelId="{70534A5E-A13D-4070-8ACF-1DFE36CCFF4C}" srcId="{57085863-33E7-4816-AFF5-FD5580695F98}" destId="{DDE9D070-435B-4E00-AFEC-B46714CCBC83}" srcOrd="3" destOrd="0" parTransId="{C978C197-3147-42DA-8222-E92BFE0BA920}" sibTransId="{E8D2136A-573A-4D06-B9C1-61D9E5BCFF9A}"/>
    <dgm:cxn modelId="{B5D1DB72-2F17-4AD4-BC50-BE30715C5879}" srcId="{DDE9D070-435B-4E00-AFEC-B46714CCBC83}" destId="{95443132-D069-4E61-BA09-02D9FA4BEFD0}" srcOrd="0" destOrd="0" parTransId="{B7C54DB7-2F38-423F-B5D4-4482D2AEAE95}" sibTransId="{08A869F3-BE7B-4457-B883-455977675561}"/>
    <dgm:cxn modelId="{A2E12C56-0465-4BB9-82B0-06DE623D802F}" type="presOf" srcId="{95443132-D069-4E61-BA09-02D9FA4BEFD0}" destId="{8ECB92A5-5B42-425C-B11A-BC9267386945}" srcOrd="0" destOrd="0" presId="urn:microsoft.com/office/officeart/2018/2/layout/IconVerticalSolidList"/>
    <dgm:cxn modelId="{9F1535B2-8D7B-422C-9645-DCFB0BDA0F5B}" srcId="{57085863-33E7-4816-AFF5-FD5580695F98}" destId="{0E84DA37-343C-4A78-A511-E5C9EB222B87}" srcOrd="1" destOrd="0" parTransId="{B28E1028-4CBE-4AB3-B58E-0DB4A15ED041}" sibTransId="{488EAD2F-724F-40A1-B65D-34B47F01693C}"/>
    <dgm:cxn modelId="{BC64A5C4-6C4F-429C-84AC-F9D784E985DC}" type="presOf" srcId="{33D2AC1A-86F6-49D3-B892-EF99D6BA56AD}" destId="{0050F9BA-7461-4A68-8237-AD68E8CC0CF0}" srcOrd="0" destOrd="0" presId="urn:microsoft.com/office/officeart/2018/2/layout/IconVerticalSolidList"/>
    <dgm:cxn modelId="{F70844C7-89B9-400C-899E-B7FB4A8D2511}" type="presOf" srcId="{9C9DD9B8-8C70-418D-8EFF-2EBEFAFAB70C}" destId="{23C99047-69BF-4CA5-A577-ECCDF0D7C12F}" srcOrd="0" destOrd="0" presId="urn:microsoft.com/office/officeart/2018/2/layout/IconVerticalSolidList"/>
    <dgm:cxn modelId="{079BA2D8-46A5-4315-BC9D-2E0EEDA979E8}" type="presOf" srcId="{DDE9D070-435B-4E00-AFEC-B46714CCBC83}" destId="{5D55CAC3-6138-45F2-A64C-CDE94A6082C5}" srcOrd="0" destOrd="0" presId="urn:microsoft.com/office/officeart/2018/2/layout/IconVerticalSolidList"/>
    <dgm:cxn modelId="{4ADC9ADF-2F73-48EB-8C44-EA1BDD69326D}" srcId="{57085863-33E7-4816-AFF5-FD5580695F98}" destId="{33D2AC1A-86F6-49D3-B892-EF99D6BA56AD}" srcOrd="2" destOrd="0" parTransId="{D4C53CC6-528E-4383-B32B-323D63898FC8}" sibTransId="{6DFBE82B-0E96-493F-BF36-DEE392F6B545}"/>
    <dgm:cxn modelId="{D232D889-9CBE-4555-BFCA-09ECF1549623}" type="presParOf" srcId="{9D26D7DA-D3E6-4977-A817-3EE8912221F8}" destId="{8754AB4B-E5CE-4D41-9178-B34D399495EE}" srcOrd="0" destOrd="0" presId="urn:microsoft.com/office/officeart/2018/2/layout/IconVerticalSolidList"/>
    <dgm:cxn modelId="{06110ED4-1A7C-4F41-8FBC-C2474DB3E6F0}" type="presParOf" srcId="{8754AB4B-E5CE-4D41-9178-B34D399495EE}" destId="{A29C8054-BF57-4E8D-91F7-8E52A50247B9}" srcOrd="0" destOrd="0" presId="urn:microsoft.com/office/officeart/2018/2/layout/IconVerticalSolidList"/>
    <dgm:cxn modelId="{77D03B3B-75F5-481F-A589-71B20DC20ECA}" type="presParOf" srcId="{8754AB4B-E5CE-4D41-9178-B34D399495EE}" destId="{C9A9D902-EFC4-45A6-B658-71D814DC1E2A}" srcOrd="1" destOrd="0" presId="urn:microsoft.com/office/officeart/2018/2/layout/IconVerticalSolidList"/>
    <dgm:cxn modelId="{F4B2A139-06DB-447C-B4DB-C99B5DEAAAB4}" type="presParOf" srcId="{8754AB4B-E5CE-4D41-9178-B34D399495EE}" destId="{BDCC0AC0-D027-4B11-B66C-64B17476100A}" srcOrd="2" destOrd="0" presId="urn:microsoft.com/office/officeart/2018/2/layout/IconVerticalSolidList"/>
    <dgm:cxn modelId="{DEBAC080-F8B6-4C70-B42B-017D5C0D0AF3}" type="presParOf" srcId="{8754AB4B-E5CE-4D41-9178-B34D399495EE}" destId="{23C99047-69BF-4CA5-A577-ECCDF0D7C12F}" srcOrd="3" destOrd="0" presId="urn:microsoft.com/office/officeart/2018/2/layout/IconVerticalSolidList"/>
    <dgm:cxn modelId="{E94C828F-329B-42B0-B286-BB353C9E2A40}" type="presParOf" srcId="{9D26D7DA-D3E6-4977-A817-3EE8912221F8}" destId="{72B89556-827D-4481-870D-C0C128FE645A}" srcOrd="1" destOrd="0" presId="urn:microsoft.com/office/officeart/2018/2/layout/IconVerticalSolidList"/>
    <dgm:cxn modelId="{78F2ADCF-F44C-40C2-B561-B601BD5F1622}" type="presParOf" srcId="{9D26D7DA-D3E6-4977-A817-3EE8912221F8}" destId="{D5A62511-6981-499C-B767-B74F281CFE80}" srcOrd="2" destOrd="0" presId="urn:microsoft.com/office/officeart/2018/2/layout/IconVerticalSolidList"/>
    <dgm:cxn modelId="{15305503-49EF-4EDC-95C2-925758DBFAA1}" type="presParOf" srcId="{D5A62511-6981-499C-B767-B74F281CFE80}" destId="{A998C292-C87E-429E-A7A7-F291563A179E}" srcOrd="0" destOrd="0" presId="urn:microsoft.com/office/officeart/2018/2/layout/IconVerticalSolidList"/>
    <dgm:cxn modelId="{C572EFBD-C0B8-4DC6-8398-6BB4EDDDBC40}" type="presParOf" srcId="{D5A62511-6981-499C-B767-B74F281CFE80}" destId="{786C2718-085C-4A40-AB8C-F93FAD85CC27}" srcOrd="1" destOrd="0" presId="urn:microsoft.com/office/officeart/2018/2/layout/IconVerticalSolidList"/>
    <dgm:cxn modelId="{8C4FFBB7-FF2F-49B0-8E41-387E8D5FE70E}" type="presParOf" srcId="{D5A62511-6981-499C-B767-B74F281CFE80}" destId="{C0DFD264-D555-48A3-A19B-61F047764D95}" srcOrd="2" destOrd="0" presId="urn:microsoft.com/office/officeart/2018/2/layout/IconVerticalSolidList"/>
    <dgm:cxn modelId="{27B1E1A0-7962-4234-B892-82F1074D702E}" type="presParOf" srcId="{D5A62511-6981-499C-B767-B74F281CFE80}" destId="{192C280E-C9D9-4364-BF39-2E842DAE440D}" srcOrd="3" destOrd="0" presId="urn:microsoft.com/office/officeart/2018/2/layout/IconVerticalSolidList"/>
    <dgm:cxn modelId="{B4FDA001-83E1-472D-826E-B8CCF233072A}" type="presParOf" srcId="{9D26D7DA-D3E6-4977-A817-3EE8912221F8}" destId="{E1B61FB7-0C1A-4BC9-A09D-BAB9A050643F}" srcOrd="3" destOrd="0" presId="urn:microsoft.com/office/officeart/2018/2/layout/IconVerticalSolidList"/>
    <dgm:cxn modelId="{7E0555B1-E86E-4A18-B62A-851D0E00F1A0}" type="presParOf" srcId="{9D26D7DA-D3E6-4977-A817-3EE8912221F8}" destId="{B07324CC-52AC-406C-BD59-C6087644A96C}" srcOrd="4" destOrd="0" presId="urn:microsoft.com/office/officeart/2018/2/layout/IconVerticalSolidList"/>
    <dgm:cxn modelId="{F0CEF720-8B66-4956-9723-408C0604EEA6}" type="presParOf" srcId="{B07324CC-52AC-406C-BD59-C6087644A96C}" destId="{6404E8B3-55F5-429E-BAED-9F9C2BE07AF3}" srcOrd="0" destOrd="0" presId="urn:microsoft.com/office/officeart/2018/2/layout/IconVerticalSolidList"/>
    <dgm:cxn modelId="{A9EB3AB4-2040-4C7C-957F-0FE0B722AC2C}" type="presParOf" srcId="{B07324CC-52AC-406C-BD59-C6087644A96C}" destId="{B4E7AE7B-B7CA-472B-84DB-EC813B04A3D5}" srcOrd="1" destOrd="0" presId="urn:microsoft.com/office/officeart/2018/2/layout/IconVerticalSolidList"/>
    <dgm:cxn modelId="{EFDE536A-A451-4450-81DE-B363B7C3A123}" type="presParOf" srcId="{B07324CC-52AC-406C-BD59-C6087644A96C}" destId="{DFCA0D66-886C-44C5-9EF4-82AEB7282877}" srcOrd="2" destOrd="0" presId="urn:microsoft.com/office/officeart/2018/2/layout/IconVerticalSolidList"/>
    <dgm:cxn modelId="{F710FC4A-9FE3-485A-8E6C-8F8D60DF56FF}" type="presParOf" srcId="{B07324CC-52AC-406C-BD59-C6087644A96C}" destId="{0050F9BA-7461-4A68-8237-AD68E8CC0CF0}" srcOrd="3" destOrd="0" presId="urn:microsoft.com/office/officeart/2018/2/layout/IconVerticalSolidList"/>
    <dgm:cxn modelId="{8F4696BE-5A6F-4DFC-A16E-86D3B917A7CA}" type="presParOf" srcId="{9D26D7DA-D3E6-4977-A817-3EE8912221F8}" destId="{213A0D2F-DB27-453A-9086-71F3F64DCBCE}" srcOrd="5" destOrd="0" presId="urn:microsoft.com/office/officeart/2018/2/layout/IconVerticalSolidList"/>
    <dgm:cxn modelId="{2490D518-81AC-4FD6-8A13-3D35E6FFE047}" type="presParOf" srcId="{9D26D7DA-D3E6-4977-A817-3EE8912221F8}" destId="{643D194E-6153-4DF2-A389-D97D62D15EC1}" srcOrd="6" destOrd="0" presId="urn:microsoft.com/office/officeart/2018/2/layout/IconVerticalSolidList"/>
    <dgm:cxn modelId="{CA2ED464-4BD6-436B-AC9B-B01E6B1EE5B7}" type="presParOf" srcId="{643D194E-6153-4DF2-A389-D97D62D15EC1}" destId="{A159DF50-A76D-4B4D-9BBC-F591A90BE214}" srcOrd="0" destOrd="0" presId="urn:microsoft.com/office/officeart/2018/2/layout/IconVerticalSolidList"/>
    <dgm:cxn modelId="{B6C7794A-7B0B-454A-A251-14DDE3B28E6F}" type="presParOf" srcId="{643D194E-6153-4DF2-A389-D97D62D15EC1}" destId="{D53746C1-4191-4917-BDE3-BF1232D4C6E9}" srcOrd="1" destOrd="0" presId="urn:microsoft.com/office/officeart/2018/2/layout/IconVerticalSolidList"/>
    <dgm:cxn modelId="{C5ADEAD8-8668-45EB-A677-A5A760984E37}" type="presParOf" srcId="{643D194E-6153-4DF2-A389-D97D62D15EC1}" destId="{AB7B1DA8-ED50-4AEA-ACC3-DED53D9EE01A}" srcOrd="2" destOrd="0" presId="urn:microsoft.com/office/officeart/2018/2/layout/IconVerticalSolidList"/>
    <dgm:cxn modelId="{CC9EAEA9-F001-4E0F-8093-2D6FCEC69177}" type="presParOf" srcId="{643D194E-6153-4DF2-A389-D97D62D15EC1}" destId="{5D55CAC3-6138-45F2-A64C-CDE94A6082C5}" srcOrd="3" destOrd="0" presId="urn:microsoft.com/office/officeart/2018/2/layout/IconVerticalSolidList"/>
    <dgm:cxn modelId="{AD31E0ED-812B-4BAD-A4FC-CD1826BCC4F4}" type="presParOf" srcId="{643D194E-6153-4DF2-A389-D97D62D15EC1}" destId="{8ECB92A5-5B42-425C-B11A-BC926738694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55311-8FAA-4EFD-B7A7-AB706CD24798}">
      <dsp:nvSpPr>
        <dsp:cNvPr id="0" name=""/>
        <dsp:cNvSpPr/>
      </dsp:nvSpPr>
      <dsp:spPr>
        <a:xfrm>
          <a:off x="2330263" y="789982"/>
          <a:ext cx="505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27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9503" y="833023"/>
        <a:ext cx="26793" cy="5358"/>
      </dsp:txXfrm>
    </dsp:sp>
    <dsp:sp modelId="{C6F1BE3D-1BA4-4F43-9ECC-6E60EF6A5E33}">
      <dsp:nvSpPr>
        <dsp:cNvPr id="0" name=""/>
        <dsp:cNvSpPr/>
      </dsp:nvSpPr>
      <dsp:spPr>
        <a:xfrm>
          <a:off x="2175" y="136736"/>
          <a:ext cx="2329888" cy="1397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166" tIns="119838" rIns="114166" bIns="119838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Introduction</a:t>
          </a:r>
          <a:endParaRPr lang="en-US" sz="2600" kern="1200" dirty="0"/>
        </a:p>
      </dsp:txBody>
      <dsp:txXfrm>
        <a:off x="2175" y="136736"/>
        <a:ext cx="2329888" cy="1397932"/>
      </dsp:txXfrm>
    </dsp:sp>
    <dsp:sp modelId="{41898D12-74ED-4582-A056-8525403307EA}">
      <dsp:nvSpPr>
        <dsp:cNvPr id="0" name=""/>
        <dsp:cNvSpPr/>
      </dsp:nvSpPr>
      <dsp:spPr>
        <a:xfrm>
          <a:off x="5196025" y="789982"/>
          <a:ext cx="505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27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5265" y="833023"/>
        <a:ext cx="26793" cy="5358"/>
      </dsp:txXfrm>
    </dsp:sp>
    <dsp:sp modelId="{A30E326E-6DEF-4AEB-A786-34D24E021EF1}">
      <dsp:nvSpPr>
        <dsp:cNvPr id="0" name=""/>
        <dsp:cNvSpPr/>
      </dsp:nvSpPr>
      <dsp:spPr>
        <a:xfrm>
          <a:off x="2867937" y="136736"/>
          <a:ext cx="2329888" cy="1397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166" tIns="119838" rIns="114166" bIns="119838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Données</a:t>
          </a:r>
          <a:endParaRPr lang="en-US" sz="2600" kern="1200" dirty="0"/>
        </a:p>
      </dsp:txBody>
      <dsp:txXfrm>
        <a:off x="2867937" y="136736"/>
        <a:ext cx="2329888" cy="1397932"/>
      </dsp:txXfrm>
    </dsp:sp>
    <dsp:sp modelId="{E47D4C61-6E03-4F9B-8292-8AC6519B8FD0}">
      <dsp:nvSpPr>
        <dsp:cNvPr id="0" name=""/>
        <dsp:cNvSpPr/>
      </dsp:nvSpPr>
      <dsp:spPr>
        <a:xfrm>
          <a:off x="8061787" y="789982"/>
          <a:ext cx="505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27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01027" y="833023"/>
        <a:ext cx="26793" cy="5358"/>
      </dsp:txXfrm>
    </dsp:sp>
    <dsp:sp modelId="{F0C3671B-440A-4949-8C6E-802768C47EB5}">
      <dsp:nvSpPr>
        <dsp:cNvPr id="0" name=""/>
        <dsp:cNvSpPr/>
      </dsp:nvSpPr>
      <dsp:spPr>
        <a:xfrm>
          <a:off x="5733699" y="136736"/>
          <a:ext cx="2329888" cy="1397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166" tIns="119838" rIns="114166" bIns="119838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Méthodes</a:t>
          </a:r>
          <a:endParaRPr lang="en-US" sz="2600" kern="1200" dirty="0"/>
        </a:p>
      </dsp:txBody>
      <dsp:txXfrm>
        <a:off x="5733699" y="136736"/>
        <a:ext cx="2329888" cy="1397932"/>
      </dsp:txXfrm>
    </dsp:sp>
    <dsp:sp modelId="{73E02446-380C-49FB-AD0B-98397B28531D}">
      <dsp:nvSpPr>
        <dsp:cNvPr id="0" name=""/>
        <dsp:cNvSpPr/>
      </dsp:nvSpPr>
      <dsp:spPr>
        <a:xfrm>
          <a:off x="1167119" y="1532869"/>
          <a:ext cx="8597286" cy="505274"/>
        </a:xfrm>
        <a:custGeom>
          <a:avLst/>
          <a:gdLst/>
          <a:ahLst/>
          <a:cxnLst/>
          <a:rect l="0" t="0" r="0" b="0"/>
          <a:pathLst>
            <a:path>
              <a:moveTo>
                <a:pt x="8597286" y="0"/>
              </a:moveTo>
              <a:lnTo>
                <a:pt x="8597286" y="269737"/>
              </a:lnTo>
              <a:lnTo>
                <a:pt x="0" y="269737"/>
              </a:lnTo>
              <a:lnTo>
                <a:pt x="0" y="505274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50413" y="1782827"/>
        <a:ext cx="430698" cy="5358"/>
      </dsp:txXfrm>
    </dsp:sp>
    <dsp:sp modelId="{32812659-1310-487C-81AF-72BBE16B3A70}">
      <dsp:nvSpPr>
        <dsp:cNvPr id="0" name=""/>
        <dsp:cNvSpPr/>
      </dsp:nvSpPr>
      <dsp:spPr>
        <a:xfrm>
          <a:off x="8599461" y="136736"/>
          <a:ext cx="2329888" cy="1397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166" tIns="119838" rIns="114166" bIns="119838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Scripts réalisés</a:t>
          </a:r>
          <a:endParaRPr lang="en-US" sz="2600" kern="1200" dirty="0"/>
        </a:p>
      </dsp:txBody>
      <dsp:txXfrm>
        <a:off x="8599461" y="136736"/>
        <a:ext cx="2329888" cy="1397932"/>
      </dsp:txXfrm>
    </dsp:sp>
    <dsp:sp modelId="{61C53A77-D156-42CF-8D76-4C94E7EBC495}">
      <dsp:nvSpPr>
        <dsp:cNvPr id="0" name=""/>
        <dsp:cNvSpPr/>
      </dsp:nvSpPr>
      <dsp:spPr>
        <a:xfrm>
          <a:off x="2330263" y="2723790"/>
          <a:ext cx="505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27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9503" y="2766830"/>
        <a:ext cx="26793" cy="5358"/>
      </dsp:txXfrm>
    </dsp:sp>
    <dsp:sp modelId="{16AEF31A-5002-4B7E-88C9-2791997CF704}">
      <dsp:nvSpPr>
        <dsp:cNvPr id="0" name=""/>
        <dsp:cNvSpPr/>
      </dsp:nvSpPr>
      <dsp:spPr>
        <a:xfrm>
          <a:off x="2175" y="2070543"/>
          <a:ext cx="2329888" cy="1397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166" tIns="119838" rIns="114166" bIns="119838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Expériences et résultats</a:t>
          </a:r>
          <a:endParaRPr lang="en-US" sz="2600" kern="1200" dirty="0"/>
        </a:p>
      </dsp:txBody>
      <dsp:txXfrm>
        <a:off x="2175" y="2070543"/>
        <a:ext cx="2329888" cy="1397932"/>
      </dsp:txXfrm>
    </dsp:sp>
    <dsp:sp modelId="{153567C8-EDF0-40E0-B051-FC0222D54A64}">
      <dsp:nvSpPr>
        <dsp:cNvPr id="0" name=""/>
        <dsp:cNvSpPr/>
      </dsp:nvSpPr>
      <dsp:spPr>
        <a:xfrm>
          <a:off x="5196025" y="2723790"/>
          <a:ext cx="5052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274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5265" y="2766830"/>
        <a:ext cx="26793" cy="5358"/>
      </dsp:txXfrm>
    </dsp:sp>
    <dsp:sp modelId="{1BB72EC2-A68B-46BA-91D3-86021287DA5C}">
      <dsp:nvSpPr>
        <dsp:cNvPr id="0" name=""/>
        <dsp:cNvSpPr/>
      </dsp:nvSpPr>
      <dsp:spPr>
        <a:xfrm>
          <a:off x="2867937" y="2070543"/>
          <a:ext cx="2329888" cy="1397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166" tIns="119838" rIns="114166" bIns="119838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Améliorations possibles</a:t>
          </a:r>
          <a:endParaRPr lang="en-US" sz="2600" kern="1200" dirty="0"/>
        </a:p>
      </dsp:txBody>
      <dsp:txXfrm>
        <a:off x="2867937" y="2070543"/>
        <a:ext cx="2329888" cy="1397932"/>
      </dsp:txXfrm>
    </dsp:sp>
    <dsp:sp modelId="{4E6463D9-8042-4F7D-B486-F06B31A6184A}">
      <dsp:nvSpPr>
        <dsp:cNvPr id="0" name=""/>
        <dsp:cNvSpPr/>
      </dsp:nvSpPr>
      <dsp:spPr>
        <a:xfrm>
          <a:off x="5733699" y="2070543"/>
          <a:ext cx="2329888" cy="1397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166" tIns="119838" rIns="114166" bIns="119838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 dirty="0"/>
            <a:t>Conclusion</a:t>
          </a:r>
          <a:endParaRPr lang="en-US" sz="2600" kern="1200" dirty="0"/>
        </a:p>
      </dsp:txBody>
      <dsp:txXfrm>
        <a:off x="5733699" y="2070543"/>
        <a:ext cx="2329888" cy="1397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2DB8F-5EA6-4B8B-9E04-434E195C35BD}">
      <dsp:nvSpPr>
        <dsp:cNvPr id="0" name=""/>
        <dsp:cNvSpPr/>
      </dsp:nvSpPr>
      <dsp:spPr>
        <a:xfrm>
          <a:off x="-276949" y="8842"/>
          <a:ext cx="6261100" cy="15887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9DAAB-119A-47A3-88A6-4A7F0F073AC1}">
      <dsp:nvSpPr>
        <dsp:cNvPr id="0" name=""/>
        <dsp:cNvSpPr/>
      </dsp:nvSpPr>
      <dsp:spPr>
        <a:xfrm>
          <a:off x="203661" y="366321"/>
          <a:ext cx="873838" cy="8738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50A9A-1D18-4669-9FE3-890874C5E9D7}">
      <dsp:nvSpPr>
        <dsp:cNvPr id="0" name=""/>
        <dsp:cNvSpPr/>
      </dsp:nvSpPr>
      <dsp:spPr>
        <a:xfrm>
          <a:off x="1558110" y="8842"/>
          <a:ext cx="4422449" cy="1588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48" tIns="168148" rIns="168148" bIns="16814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500" kern="1200" dirty="0"/>
            <a:t>En collaboration avec le Centre International en Agriculture Tropicale</a:t>
          </a:r>
          <a:endParaRPr lang="en-US" sz="2500" kern="1200" dirty="0"/>
        </a:p>
      </dsp:txBody>
      <dsp:txXfrm>
        <a:off x="1558110" y="8842"/>
        <a:ext cx="4422449" cy="1588797"/>
      </dsp:txXfrm>
    </dsp:sp>
    <dsp:sp modelId="{B51C737A-E66E-4ECC-A418-CE9638AB34A9}">
      <dsp:nvSpPr>
        <dsp:cNvPr id="0" name=""/>
        <dsp:cNvSpPr/>
      </dsp:nvSpPr>
      <dsp:spPr>
        <a:xfrm>
          <a:off x="-276949" y="1994838"/>
          <a:ext cx="6261100" cy="15887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B36DF-4E92-4026-BD99-1671A52BFEF1}">
      <dsp:nvSpPr>
        <dsp:cNvPr id="0" name=""/>
        <dsp:cNvSpPr/>
      </dsp:nvSpPr>
      <dsp:spPr>
        <a:xfrm>
          <a:off x="203661" y="2352318"/>
          <a:ext cx="873838" cy="8738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E81CE-82E0-4B4E-856D-F8535A925FED}">
      <dsp:nvSpPr>
        <dsp:cNvPr id="0" name=""/>
        <dsp:cNvSpPr/>
      </dsp:nvSpPr>
      <dsp:spPr>
        <a:xfrm>
          <a:off x="1558110" y="1994838"/>
          <a:ext cx="2817495" cy="1588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48" tIns="168148" rIns="168148" bIns="16814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500" kern="1200" dirty="0"/>
            <a:t>Buts</a:t>
          </a:r>
          <a:endParaRPr lang="en-US" sz="2500" kern="1200" dirty="0"/>
        </a:p>
      </dsp:txBody>
      <dsp:txXfrm>
        <a:off x="1558110" y="1994838"/>
        <a:ext cx="2817495" cy="1588797"/>
      </dsp:txXfrm>
    </dsp:sp>
    <dsp:sp modelId="{CD45ED0A-022E-40F9-B4F9-1E8705B44F2D}">
      <dsp:nvSpPr>
        <dsp:cNvPr id="0" name=""/>
        <dsp:cNvSpPr/>
      </dsp:nvSpPr>
      <dsp:spPr>
        <a:xfrm>
          <a:off x="3633177" y="1994838"/>
          <a:ext cx="2719933" cy="1588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48" tIns="168148" rIns="168148" bIns="16814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dirty="0"/>
            <a:t>Ralentir la déforestation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dirty="0"/>
            <a:t>Aider les entreprises</a:t>
          </a:r>
          <a:endParaRPr lang="en-US" sz="1100" kern="1200" dirty="0"/>
        </a:p>
      </dsp:txBody>
      <dsp:txXfrm>
        <a:off x="3633177" y="1994838"/>
        <a:ext cx="2719933" cy="1588797"/>
      </dsp:txXfrm>
    </dsp:sp>
    <dsp:sp modelId="{704390CE-3B02-4CC8-A87A-D8CF78FCD7B2}">
      <dsp:nvSpPr>
        <dsp:cNvPr id="0" name=""/>
        <dsp:cNvSpPr/>
      </dsp:nvSpPr>
      <dsp:spPr>
        <a:xfrm>
          <a:off x="-276949" y="3980835"/>
          <a:ext cx="6261100" cy="15887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11C88-0ACE-49DC-AC4A-F43D87734073}">
      <dsp:nvSpPr>
        <dsp:cNvPr id="0" name=""/>
        <dsp:cNvSpPr/>
      </dsp:nvSpPr>
      <dsp:spPr>
        <a:xfrm>
          <a:off x="203661" y="4338314"/>
          <a:ext cx="873838" cy="8738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511D-61CA-4B79-9AF1-F61BF6B01489}">
      <dsp:nvSpPr>
        <dsp:cNvPr id="0" name=""/>
        <dsp:cNvSpPr/>
      </dsp:nvSpPr>
      <dsp:spPr>
        <a:xfrm>
          <a:off x="1558110" y="3980835"/>
          <a:ext cx="2817495" cy="1588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48" tIns="168148" rIns="168148" bIns="16814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500" kern="1200" dirty="0"/>
            <a:t>Missions</a:t>
          </a:r>
          <a:endParaRPr lang="en-US" sz="2500" kern="1200" dirty="0"/>
        </a:p>
      </dsp:txBody>
      <dsp:txXfrm>
        <a:off x="1558110" y="3980835"/>
        <a:ext cx="2817495" cy="1588797"/>
      </dsp:txXfrm>
    </dsp:sp>
    <dsp:sp modelId="{596EF92F-B198-4C8F-B2DD-1E57B4DD24A1}">
      <dsp:nvSpPr>
        <dsp:cNvPr id="0" name=""/>
        <dsp:cNvSpPr/>
      </dsp:nvSpPr>
      <dsp:spPr>
        <a:xfrm>
          <a:off x="3605732" y="3980835"/>
          <a:ext cx="2588230" cy="1588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48" tIns="168148" rIns="168148" bIns="16814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dirty="0"/>
            <a:t>Entrainer un réseau de neurones afin qu’il puisse reconnaître des champs de café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dirty="0"/>
            <a:t>Trouver les bandes minimales permettant une bonne prédiction</a:t>
          </a:r>
          <a:endParaRPr lang="en-US" sz="1100" kern="1200" dirty="0"/>
        </a:p>
      </dsp:txBody>
      <dsp:txXfrm>
        <a:off x="3605732" y="3980835"/>
        <a:ext cx="2588230" cy="15887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1D5C0-923D-40F3-8903-61441204EF8C}">
      <dsp:nvSpPr>
        <dsp:cNvPr id="0" name=""/>
        <dsp:cNvSpPr/>
      </dsp:nvSpPr>
      <dsp:spPr>
        <a:xfrm>
          <a:off x="0" y="90609"/>
          <a:ext cx="6261100" cy="725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 dirty="0"/>
            <a:t>Réseau de neurones convolutif</a:t>
          </a:r>
          <a:endParaRPr lang="en-US" sz="3100" kern="1200" dirty="0"/>
        </a:p>
      </dsp:txBody>
      <dsp:txXfrm>
        <a:off x="35411" y="126020"/>
        <a:ext cx="6190278" cy="654577"/>
      </dsp:txXfrm>
    </dsp:sp>
    <dsp:sp modelId="{81FBEBA6-1027-4B62-A2F0-8E371C66B483}">
      <dsp:nvSpPr>
        <dsp:cNvPr id="0" name=""/>
        <dsp:cNvSpPr/>
      </dsp:nvSpPr>
      <dsp:spPr>
        <a:xfrm>
          <a:off x="0" y="816009"/>
          <a:ext cx="6261100" cy="3144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9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 dirty="0"/>
            <a:t>Apprentissage supervisé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 dirty="0"/>
            <a:t>Reconnaissance d’images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/>
            <a:t>Convolution</a:t>
          </a:r>
          <a:endParaRPr lang="en-US" sz="2400" kern="1200"/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 dirty="0"/>
            <a:t>Kernel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/>
            <a:t>Pooling</a:t>
          </a:r>
          <a:endParaRPr lang="en-US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 dirty="0"/>
            <a:t>Flatten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/>
            <a:t>Dropout</a:t>
          </a:r>
          <a:endParaRPr lang="en-US" sz="2400" kern="120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 dirty="0"/>
            <a:t>Multi layer perceptron</a:t>
          </a:r>
          <a:endParaRPr lang="en-US" sz="2400" kern="1200" dirty="0"/>
        </a:p>
      </dsp:txBody>
      <dsp:txXfrm>
        <a:off x="0" y="816009"/>
        <a:ext cx="6261100" cy="3144330"/>
      </dsp:txXfrm>
    </dsp:sp>
    <dsp:sp modelId="{0A9267C6-DB07-489B-A42F-D4B86EC81616}">
      <dsp:nvSpPr>
        <dsp:cNvPr id="0" name=""/>
        <dsp:cNvSpPr/>
      </dsp:nvSpPr>
      <dsp:spPr>
        <a:xfrm>
          <a:off x="0" y="3960340"/>
          <a:ext cx="6261100" cy="725399"/>
        </a:xfrm>
        <a:prstGeom prst="roundRect">
          <a:avLst/>
        </a:prstGeom>
        <a:gradFill rotWithShape="0">
          <a:gsLst>
            <a:gs pos="0">
              <a:schemeClr val="accent2">
                <a:hueOff val="5542319"/>
                <a:satOff val="-953"/>
                <a:lumOff val="-980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5542319"/>
                <a:satOff val="-953"/>
                <a:lumOff val="-980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5542319"/>
                <a:satOff val="-953"/>
                <a:lumOff val="-980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100" kern="1200" dirty="0"/>
            <a:t>Optimiseur Adam</a:t>
          </a:r>
          <a:endParaRPr lang="en-US" sz="3100" kern="1200" dirty="0"/>
        </a:p>
      </dsp:txBody>
      <dsp:txXfrm>
        <a:off x="35411" y="3995751"/>
        <a:ext cx="6190278" cy="654577"/>
      </dsp:txXfrm>
    </dsp:sp>
    <dsp:sp modelId="{65E5AF20-B0E6-4EEE-9B09-65A8CCDB7C5E}">
      <dsp:nvSpPr>
        <dsp:cNvPr id="0" name=""/>
        <dsp:cNvSpPr/>
      </dsp:nvSpPr>
      <dsp:spPr>
        <a:xfrm>
          <a:off x="0" y="4685739"/>
          <a:ext cx="6261100" cy="802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9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 dirty="0"/>
            <a:t>Économe en mémoire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H" sz="2400" kern="1200" dirty="0"/>
            <a:t>Bons résultats rapides</a:t>
          </a:r>
          <a:endParaRPr lang="en-US" sz="2400" kern="1200" dirty="0"/>
        </a:p>
      </dsp:txBody>
      <dsp:txXfrm>
        <a:off x="0" y="4685739"/>
        <a:ext cx="6261100" cy="8021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C8054-BF57-4E8D-91F7-8E52A50247B9}">
      <dsp:nvSpPr>
        <dsp:cNvPr id="0" name=""/>
        <dsp:cNvSpPr/>
      </dsp:nvSpPr>
      <dsp:spPr>
        <a:xfrm>
          <a:off x="0" y="1496"/>
          <a:ext cx="10931525" cy="7583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9D902-EFC4-45A6-B658-71D814DC1E2A}">
      <dsp:nvSpPr>
        <dsp:cNvPr id="0" name=""/>
        <dsp:cNvSpPr/>
      </dsp:nvSpPr>
      <dsp:spPr>
        <a:xfrm>
          <a:off x="229404" y="172127"/>
          <a:ext cx="417099" cy="417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99047-69BF-4CA5-A577-ECCDF0D7C12F}">
      <dsp:nvSpPr>
        <dsp:cNvPr id="0" name=""/>
        <dsp:cNvSpPr/>
      </dsp:nvSpPr>
      <dsp:spPr>
        <a:xfrm>
          <a:off x="875908" y="1496"/>
          <a:ext cx="10055616" cy="758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60" tIns="80260" rIns="80260" bIns="8026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 dirty="0"/>
            <a:t>Améliorer le script de découpage de Sentinel-1</a:t>
          </a:r>
          <a:endParaRPr lang="en-US" sz="2200" kern="1200" dirty="0"/>
        </a:p>
      </dsp:txBody>
      <dsp:txXfrm>
        <a:off x="875908" y="1496"/>
        <a:ext cx="10055616" cy="758362"/>
      </dsp:txXfrm>
    </dsp:sp>
    <dsp:sp modelId="{A998C292-C87E-429E-A7A7-F291563A179E}">
      <dsp:nvSpPr>
        <dsp:cNvPr id="0" name=""/>
        <dsp:cNvSpPr/>
      </dsp:nvSpPr>
      <dsp:spPr>
        <a:xfrm>
          <a:off x="0" y="949449"/>
          <a:ext cx="10931525" cy="7583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C2718-085C-4A40-AB8C-F93FAD85CC27}">
      <dsp:nvSpPr>
        <dsp:cNvPr id="0" name=""/>
        <dsp:cNvSpPr/>
      </dsp:nvSpPr>
      <dsp:spPr>
        <a:xfrm>
          <a:off x="229404" y="1120080"/>
          <a:ext cx="417099" cy="41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C280E-C9D9-4364-BF39-2E842DAE440D}">
      <dsp:nvSpPr>
        <dsp:cNvPr id="0" name=""/>
        <dsp:cNvSpPr/>
      </dsp:nvSpPr>
      <dsp:spPr>
        <a:xfrm>
          <a:off x="875908" y="949449"/>
          <a:ext cx="10055616" cy="758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60" tIns="80260" rIns="80260" bIns="8026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 dirty="0"/>
            <a:t>Faire du refactoring</a:t>
          </a:r>
          <a:endParaRPr lang="en-US" sz="2200" kern="1200" dirty="0"/>
        </a:p>
      </dsp:txBody>
      <dsp:txXfrm>
        <a:off x="875908" y="949449"/>
        <a:ext cx="10055616" cy="758362"/>
      </dsp:txXfrm>
    </dsp:sp>
    <dsp:sp modelId="{6404E8B3-55F5-429E-BAED-9F9C2BE07AF3}">
      <dsp:nvSpPr>
        <dsp:cNvPr id="0" name=""/>
        <dsp:cNvSpPr/>
      </dsp:nvSpPr>
      <dsp:spPr>
        <a:xfrm>
          <a:off x="0" y="1897401"/>
          <a:ext cx="10931525" cy="7583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7AE7B-B7CA-472B-84DB-EC813B04A3D5}">
      <dsp:nvSpPr>
        <dsp:cNvPr id="0" name=""/>
        <dsp:cNvSpPr/>
      </dsp:nvSpPr>
      <dsp:spPr>
        <a:xfrm>
          <a:off x="229404" y="2068033"/>
          <a:ext cx="417099" cy="41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0F9BA-7461-4A68-8237-AD68E8CC0CF0}">
      <dsp:nvSpPr>
        <dsp:cNvPr id="0" name=""/>
        <dsp:cNvSpPr/>
      </dsp:nvSpPr>
      <dsp:spPr>
        <a:xfrm>
          <a:off x="875908" y="1897401"/>
          <a:ext cx="10055616" cy="758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60" tIns="80260" rIns="80260" bIns="8026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 dirty="0"/>
            <a:t>Essayer de faire un modèle utilisant les 2 Sentinels</a:t>
          </a:r>
          <a:endParaRPr lang="en-US" sz="2200" kern="1200" dirty="0"/>
        </a:p>
      </dsp:txBody>
      <dsp:txXfrm>
        <a:off x="875908" y="1897401"/>
        <a:ext cx="10055616" cy="758362"/>
      </dsp:txXfrm>
    </dsp:sp>
    <dsp:sp modelId="{A159DF50-A76D-4B4D-9BBC-F591A90BE214}">
      <dsp:nvSpPr>
        <dsp:cNvPr id="0" name=""/>
        <dsp:cNvSpPr/>
      </dsp:nvSpPr>
      <dsp:spPr>
        <a:xfrm>
          <a:off x="0" y="2845354"/>
          <a:ext cx="10931525" cy="7583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746C1-4191-4917-BDE3-BF1232D4C6E9}">
      <dsp:nvSpPr>
        <dsp:cNvPr id="0" name=""/>
        <dsp:cNvSpPr/>
      </dsp:nvSpPr>
      <dsp:spPr>
        <a:xfrm>
          <a:off x="229404" y="3015986"/>
          <a:ext cx="417099" cy="41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5CAC3-6138-45F2-A64C-CDE94A6082C5}">
      <dsp:nvSpPr>
        <dsp:cNvPr id="0" name=""/>
        <dsp:cNvSpPr/>
      </dsp:nvSpPr>
      <dsp:spPr>
        <a:xfrm>
          <a:off x="875908" y="2845354"/>
          <a:ext cx="4919186" cy="758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60" tIns="80260" rIns="80260" bIns="8026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 dirty="0"/>
            <a:t>Faire d’autres expériences</a:t>
          </a:r>
          <a:endParaRPr lang="en-US" sz="2200" kern="1200" dirty="0"/>
        </a:p>
      </dsp:txBody>
      <dsp:txXfrm>
        <a:off x="875908" y="2845354"/>
        <a:ext cx="4919186" cy="758362"/>
      </dsp:txXfrm>
    </dsp:sp>
    <dsp:sp modelId="{8ECB92A5-5B42-425C-B11A-BC9267386945}">
      <dsp:nvSpPr>
        <dsp:cNvPr id="0" name=""/>
        <dsp:cNvSpPr/>
      </dsp:nvSpPr>
      <dsp:spPr>
        <a:xfrm>
          <a:off x="5795094" y="2845354"/>
          <a:ext cx="5136430" cy="758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60" tIns="80260" rIns="80260" bIns="802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800" kern="1200" dirty="0"/>
            <a:t>Avoir un modèle par période de l’année</a:t>
          </a:r>
          <a:endParaRPr lang="en-US" sz="1800" kern="1200" dirty="0"/>
        </a:p>
      </dsp:txBody>
      <dsp:txXfrm>
        <a:off x="5795094" y="2845354"/>
        <a:ext cx="5136430" cy="758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80D21-AD1F-4F7D-860D-B8E4E14DB049}" type="datetimeFigureOut">
              <a:rPr lang="fr-CH" smtClean="0"/>
              <a:t>03.09.2020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BAF9E-4BD2-4394-8FBA-71F3E63B282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63173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5060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Adaptative moment estimation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64704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SentinelSat</a:t>
            </a:r>
          </a:p>
          <a:p>
            <a:r>
              <a:rPr lang="fr-CH" dirty="0" err="1"/>
              <a:t>Credential</a:t>
            </a:r>
            <a:r>
              <a:rPr lang="fr-CH" dirty="0"/>
              <a:t> </a:t>
            </a:r>
          </a:p>
          <a:p>
            <a:r>
              <a:rPr lang="fr-CH" dirty="0"/>
              <a:t>Geojson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9153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DivideAndSort</a:t>
            </a:r>
          </a:p>
          <a:p>
            <a:r>
              <a:rPr lang="fr-CH" dirty="0"/>
              <a:t>DivideAndSort-FallWinterSpring</a:t>
            </a:r>
          </a:p>
          <a:p>
            <a:r>
              <a:rPr lang="fr-CH" dirty="0"/>
              <a:t>DivideAndSort-Final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37708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DivideAndSortS1</a:t>
            </a:r>
          </a:p>
          <a:p>
            <a:r>
              <a:rPr lang="fr-FR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DivideAndSortS1-AllSeasons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8544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Train-FallWinterSpring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TrainS1-AllSeasons</a:t>
            </a:r>
          </a:p>
          <a:p>
            <a:r>
              <a:rPr lang="fr-FR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CoffeeVSPepper</a:t>
            </a:r>
            <a:r>
              <a:rPr lang="fr-FR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-FallWinterSpring</a:t>
            </a:r>
          </a:p>
          <a:p>
            <a:endParaRPr lang="fr-FR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Keras, </a:t>
            </a:r>
            <a:r>
              <a:rPr lang="fr-FR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Tenserflow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3439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21780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Predict</a:t>
            </a:r>
          </a:p>
          <a:p>
            <a:r>
              <a:rPr lang="fr-CH" dirty="0"/>
              <a:t>Predict-FinalVersion</a:t>
            </a:r>
          </a:p>
          <a:p>
            <a:r>
              <a:rPr lang="fr-CH" dirty="0"/>
              <a:t>Predict-multi-FinalVersion</a:t>
            </a:r>
          </a:p>
          <a:p>
            <a:r>
              <a:rPr lang="fr-CH" dirty="0"/>
              <a:t>PredictS1-FinalVersion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838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Ground Range </a:t>
            </a:r>
            <a:r>
              <a:rPr lang="fr-F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Detected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(existe aussi SLC (Single Look </a:t>
            </a:r>
            <a:r>
              <a:rPr lang="fr-F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Complex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 pareil en x3 avec information sur la phase et OCN)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Premières images = sur le site de Sentinel Hub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3156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Ne parle que des expériences concluantes et abouties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45124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Comme la slide d’avant </a:t>
            </a:r>
          </a:p>
          <a:p>
            <a:r>
              <a:rPr lang="fr-CH" dirty="0"/>
              <a:t>Cette fois IR seule est loin derrière (surtout au niveau du rappel)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504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Nature du sol</a:t>
            </a:r>
          </a:p>
          <a:p>
            <a:r>
              <a:rPr lang="fr-CH" dirty="0"/>
              <a:t>Façon de cultiver/Type de café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88017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effectLst/>
                <a:ea typeface="Times New Roman" panose="02020603050405020304" pitchFamily="18" charset="0"/>
              </a:rPr>
              <a:t>Sentinel1: 25118/22738 pour Sentinel1B</a:t>
            </a:r>
          </a:p>
          <a:p>
            <a:r>
              <a:rPr lang="fr-FR" sz="1200" dirty="0">
                <a:effectLst/>
                <a:ea typeface="Times New Roman" panose="02020603050405020304" pitchFamily="18" charset="0"/>
              </a:rPr>
              <a:t>Sentinel2: 1.1GB car à d’autres informations (bandes)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3473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BAF9E-4BD2-4394-8FBA-71F3E63B282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1478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88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442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06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1240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236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453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03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6076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485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20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25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359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25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706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127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094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393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50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svg"/><Relationship Id="rId18" Type="http://schemas.openxmlformats.org/officeDocument/2006/relationships/hyperlink" Target="https://commons.wikimedia.org/wiki/File:Sympy-160px.p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pload.wikimedia.org/wikipedia/commons/0/05/Scikit_learn_logo_small.svg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svg"/><Relationship Id="rId18" Type="http://schemas.openxmlformats.org/officeDocument/2006/relationships/hyperlink" Target="https://commons.wikimedia.org/wiki/File:Sympy-160px.p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pload.wikimedia.org/wikipedia/commons/0/05/Scikit_learn_logo_small.svg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svg"/><Relationship Id="rId18" Type="http://schemas.openxmlformats.org/officeDocument/2006/relationships/hyperlink" Target="https://commons.wikimedia.org/wiki/File:Sympy-160px.p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pload.wikimedia.org/wikipedia/commons/0/05/Scikit_learn_logo_small.svg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svg"/><Relationship Id="rId18" Type="http://schemas.openxmlformats.org/officeDocument/2006/relationships/hyperlink" Target="https://commons.wikimedia.org/wiki/File:Sympy-160px.p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pload.wikimedia.org/wikipedia/commons/0/05/Scikit_learn_logo_small.svg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svg"/><Relationship Id="rId18" Type="http://schemas.openxmlformats.org/officeDocument/2006/relationships/hyperlink" Target="https://commons.wikimedia.org/wiki/File:Sympy-160px.p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pload.wikimedia.org/wikipedia/commons/0/05/Scikit_learn_logo_small.svg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svg"/><Relationship Id="rId18" Type="http://schemas.openxmlformats.org/officeDocument/2006/relationships/hyperlink" Target="https://commons.wikimedia.org/wiki/File:Sympy-160px.p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pload.wikimedia.org/wikipedia/commons/0/05/Scikit_learn_logo_small.svg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hyperlink" Target="https://commons.wikimedia.org/wiki/File:Jupyter_logo.sv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7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hyperlink" Target="https://commons.wikimedia.org/wiki/File:Jupyter_logo.svg" TargetMode="External"/><Relationship Id="rId1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6.png"/><Relationship Id="rId9" Type="http://schemas.microsoft.com/office/2007/relationships/diagramDrawing" Target="../diagrams/drawing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svg"/><Relationship Id="rId18" Type="http://schemas.openxmlformats.org/officeDocument/2006/relationships/hyperlink" Target="https://commons.wikimedia.org/wiki/File:Sympy-160px.p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pload.wikimedia.org/wikipedia/commons/0/05/Scikit_learn_logo_small.svg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svg"/><Relationship Id="rId18" Type="http://schemas.openxmlformats.org/officeDocument/2006/relationships/hyperlink" Target="https://commons.wikimedia.org/wiki/File:Sympy-160px.p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pload.wikimedia.org/wikipedia/commons/0/05/Scikit_learn_logo_small.svg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svg"/><Relationship Id="rId18" Type="http://schemas.openxmlformats.org/officeDocument/2006/relationships/hyperlink" Target="https://commons.wikimedia.org/wiki/File:Sympy-160px.p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upload.wikimedia.org/wikipedia/commons/0/05/Scikit_learn_logo_small.svg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F8940-BE26-4195-931A-3B420CAEF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t="9091" r="8772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8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D1E198-A39F-4599-9679-6EAEBB9E7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fr-CH" sz="4800" dirty="0"/>
              <a:t>Travail de Bachelor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D7F2C2-7EC5-474E-AC7D-7ADEE887A2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0322" y="5342301"/>
            <a:ext cx="8133478" cy="5675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effectLst/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L'intelligence artificielle au service de l'agriculture durable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effectLst/>
                <a:latin typeface="+mj-lt"/>
                <a:cs typeface="Calibri Light" panose="020F0302020204030204" pitchFamily="34" charset="0"/>
              </a:rPr>
              <a:t>Julien Rod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04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1F254-D422-4AF5-B07E-C8A5CD42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Données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8E2594-1823-49D6-9D73-ADFDA3D4BFD3}"/>
              </a:ext>
            </a:extLst>
          </p:cNvPr>
          <p:cNvSpPr txBox="1"/>
          <p:nvPr/>
        </p:nvSpPr>
        <p:spPr>
          <a:xfrm>
            <a:off x="680321" y="2336873"/>
            <a:ext cx="4124289" cy="262701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Rasterio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Affine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Pyproj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Pyshp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SentinelSat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Matplotlib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E6D4CD0-2F6E-4DC9-9627-01A20BE7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hlinkClick r:id="rId7"/>
            <a:extLst>
              <a:ext uri="{FF2B5EF4-FFF2-40B4-BE49-F238E27FC236}">
                <a16:creationId xmlns:a16="http://schemas.microsoft.com/office/drawing/2014/main" id="{80726229-479E-453F-A8FD-BF24983F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896" y="1060375"/>
            <a:ext cx="2454793" cy="1329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6A3718-B24C-4ACF-848C-1CF09116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alphaModFix amt="2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1763" y="4585216"/>
            <a:ext cx="3054644" cy="13750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0DB1DED-9854-4123-A48F-DF43BBA2E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6DE-97F9-4A1C-9CEB-F02774069CC7}"/>
              </a:ext>
            </a:extLst>
          </p:cNvPr>
          <p:cNvSpPr/>
          <p:nvPr/>
        </p:nvSpPr>
        <p:spPr>
          <a:xfrm>
            <a:off x="2962960" y="4161179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57DD548-014A-43A6-935E-2102C831C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5187" y="4450599"/>
            <a:ext cx="1537303" cy="16442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CB4F22-902B-4BE4-937C-387F678C1D2A}"/>
              </a:ext>
            </a:extLst>
          </p:cNvPr>
          <p:cNvSpPr/>
          <p:nvPr/>
        </p:nvSpPr>
        <p:spPr>
          <a:xfrm>
            <a:off x="456290" y="4143218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ECED8-7616-4A30-AC05-1F6D999566A9}"/>
              </a:ext>
            </a:extLst>
          </p:cNvPr>
          <p:cNvSpPr/>
          <p:nvPr/>
        </p:nvSpPr>
        <p:spPr>
          <a:xfrm>
            <a:off x="2956710" y="2113872"/>
            <a:ext cx="2341756" cy="189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96AA4AE-8C57-4521-84E3-71812DBA8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175" y="4385708"/>
            <a:ext cx="1567985" cy="1732458"/>
          </a:xfrm>
          <a:prstGeom prst="rect">
            <a:avLst/>
          </a:prstGeom>
        </p:spPr>
      </p:pic>
      <p:pic>
        <p:nvPicPr>
          <p:cNvPr id="17" name="Image 16" descr="Une image contenant vert, horloge, table, pièce&#10;&#10;Description générée automatiquement">
            <a:hlinkClick r:id="rId18"/>
            <a:extLst>
              <a:ext uri="{FF2B5EF4-FFF2-40B4-BE49-F238E27FC236}">
                <a16:creationId xmlns:a16="http://schemas.microsoft.com/office/drawing/2014/main" id="{57C16843-DB6B-4913-B193-29C93B949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46" y="2316610"/>
            <a:ext cx="1636470" cy="163647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50B928-1FE8-4E95-AFF9-2CBDA4E2937D}"/>
              </a:ext>
            </a:extLst>
          </p:cNvPr>
          <p:cNvGrpSpPr/>
          <p:nvPr/>
        </p:nvGrpSpPr>
        <p:grpSpPr>
          <a:xfrm>
            <a:off x="2822279" y="341135"/>
            <a:ext cx="9088746" cy="6156808"/>
            <a:chOff x="2824347" y="350596"/>
            <a:chExt cx="9088746" cy="61568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DB4CF-72EF-44ED-AAA0-073DC9218471}"/>
                </a:ext>
              </a:extLst>
            </p:cNvPr>
            <p:cNvSpPr/>
            <p:nvPr/>
          </p:nvSpPr>
          <p:spPr>
            <a:xfrm>
              <a:off x="5332116" y="350596"/>
              <a:ext cx="6580977" cy="6156808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78E7AC-FB83-4274-AEE7-23C4E734D186}"/>
                </a:ext>
              </a:extLst>
            </p:cNvPr>
            <p:cNvSpPr/>
            <p:nvPr/>
          </p:nvSpPr>
          <p:spPr>
            <a:xfrm>
              <a:off x="2824347" y="2071609"/>
              <a:ext cx="2506181" cy="443579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4B5A9A4-F0EF-4A5B-A59F-6E68AF8C3DCE}"/>
              </a:ext>
            </a:extLst>
          </p:cNvPr>
          <p:cNvSpPr/>
          <p:nvPr/>
        </p:nvSpPr>
        <p:spPr>
          <a:xfrm>
            <a:off x="316099" y="4041853"/>
            <a:ext cx="2506180" cy="24560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0CC5F-4396-493F-9D88-C5551A3E5083}"/>
              </a:ext>
            </a:extLst>
          </p:cNvPr>
          <p:cNvSpPr txBox="1"/>
          <p:nvPr/>
        </p:nvSpPr>
        <p:spPr>
          <a:xfrm>
            <a:off x="2938237" y="2864483"/>
            <a:ext cx="6783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3200" dirty="0">
                <a:solidFill>
                  <a:schemeClr val="bg1"/>
                </a:solidFill>
              </a:rPr>
              <a:t>Permet de convertir un système de coordonnées géographique en un autre. Utilisé pour labelliser les images de Sentinel-2.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81F45FA-23DC-404D-8A93-26C6577BA43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715785" y="3130587"/>
            <a:ext cx="1222452" cy="7649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70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1F254-D422-4AF5-B07E-C8A5CD42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Données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8E2594-1823-49D6-9D73-ADFDA3D4BFD3}"/>
              </a:ext>
            </a:extLst>
          </p:cNvPr>
          <p:cNvSpPr txBox="1"/>
          <p:nvPr/>
        </p:nvSpPr>
        <p:spPr>
          <a:xfrm>
            <a:off x="680321" y="2336873"/>
            <a:ext cx="4124289" cy="262701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Rasterio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Affine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Pyproj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Pyshp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SentinelSat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Matplotlib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E6D4CD0-2F6E-4DC9-9627-01A20BE7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hlinkClick r:id="rId7"/>
            <a:extLst>
              <a:ext uri="{FF2B5EF4-FFF2-40B4-BE49-F238E27FC236}">
                <a16:creationId xmlns:a16="http://schemas.microsoft.com/office/drawing/2014/main" id="{80726229-479E-453F-A8FD-BF24983F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896" y="1060375"/>
            <a:ext cx="2454793" cy="1329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6A3718-B24C-4ACF-848C-1CF09116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alphaModFix amt="2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1763" y="4585216"/>
            <a:ext cx="3054644" cy="13750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0DB1DED-9854-4123-A48F-DF43BBA2E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6DE-97F9-4A1C-9CEB-F02774069CC7}"/>
              </a:ext>
            </a:extLst>
          </p:cNvPr>
          <p:cNvSpPr/>
          <p:nvPr/>
        </p:nvSpPr>
        <p:spPr>
          <a:xfrm>
            <a:off x="2962960" y="4161179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57DD548-014A-43A6-935E-2102C831C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5187" y="4450599"/>
            <a:ext cx="1537303" cy="16442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CB4F22-902B-4BE4-937C-387F678C1D2A}"/>
              </a:ext>
            </a:extLst>
          </p:cNvPr>
          <p:cNvSpPr/>
          <p:nvPr/>
        </p:nvSpPr>
        <p:spPr>
          <a:xfrm>
            <a:off x="456290" y="4143218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ECED8-7616-4A30-AC05-1F6D999566A9}"/>
              </a:ext>
            </a:extLst>
          </p:cNvPr>
          <p:cNvSpPr/>
          <p:nvPr/>
        </p:nvSpPr>
        <p:spPr>
          <a:xfrm>
            <a:off x="2956710" y="2113872"/>
            <a:ext cx="2341756" cy="189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96AA4AE-8C57-4521-84E3-71812DBA8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175" y="4385708"/>
            <a:ext cx="1567985" cy="1732458"/>
          </a:xfrm>
          <a:prstGeom prst="rect">
            <a:avLst/>
          </a:prstGeom>
        </p:spPr>
      </p:pic>
      <p:pic>
        <p:nvPicPr>
          <p:cNvPr id="17" name="Image 16" descr="Une image contenant vert, horloge, table, pièce&#10;&#10;Description générée automatiquement">
            <a:hlinkClick r:id="rId18"/>
            <a:extLst>
              <a:ext uri="{FF2B5EF4-FFF2-40B4-BE49-F238E27FC236}">
                <a16:creationId xmlns:a16="http://schemas.microsoft.com/office/drawing/2014/main" id="{57C16843-DB6B-4913-B193-29C93B949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46" y="2316610"/>
            <a:ext cx="1636470" cy="163647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50B928-1FE8-4E95-AFF9-2CBDA4E2937D}"/>
              </a:ext>
            </a:extLst>
          </p:cNvPr>
          <p:cNvGrpSpPr/>
          <p:nvPr/>
        </p:nvGrpSpPr>
        <p:grpSpPr>
          <a:xfrm>
            <a:off x="2822279" y="341135"/>
            <a:ext cx="9088746" cy="6156808"/>
            <a:chOff x="2824347" y="350596"/>
            <a:chExt cx="9088746" cy="61568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DB4CF-72EF-44ED-AAA0-073DC9218471}"/>
                </a:ext>
              </a:extLst>
            </p:cNvPr>
            <p:cNvSpPr/>
            <p:nvPr/>
          </p:nvSpPr>
          <p:spPr>
            <a:xfrm>
              <a:off x="5332116" y="350596"/>
              <a:ext cx="6580977" cy="6156808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78E7AC-FB83-4274-AEE7-23C4E734D186}"/>
                </a:ext>
              </a:extLst>
            </p:cNvPr>
            <p:cNvSpPr/>
            <p:nvPr/>
          </p:nvSpPr>
          <p:spPr>
            <a:xfrm>
              <a:off x="2824347" y="2071609"/>
              <a:ext cx="2506181" cy="443579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4B5A9A4-F0EF-4A5B-A59F-6E68AF8C3DCE}"/>
              </a:ext>
            </a:extLst>
          </p:cNvPr>
          <p:cNvSpPr/>
          <p:nvPr/>
        </p:nvSpPr>
        <p:spPr>
          <a:xfrm>
            <a:off x="316099" y="4041853"/>
            <a:ext cx="2506180" cy="24560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0CC5F-4396-493F-9D88-C5551A3E5083}"/>
              </a:ext>
            </a:extLst>
          </p:cNvPr>
          <p:cNvSpPr txBox="1"/>
          <p:nvPr/>
        </p:nvSpPr>
        <p:spPr>
          <a:xfrm>
            <a:off x="2938237" y="2864483"/>
            <a:ext cx="6783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3200" dirty="0">
                <a:solidFill>
                  <a:schemeClr val="bg1"/>
                </a:solidFill>
              </a:rPr>
              <a:t>Permet d’interagir avec des fichiers shapefile. Utilisé pour labelliser les images de Sentinel-1 et Sentinel-2.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81F45FA-23DC-404D-8A93-26C6577BA43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674689" y="3429001"/>
            <a:ext cx="1263548" cy="2203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2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1F254-D422-4AF5-B07E-C8A5CD42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Données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8E2594-1823-49D6-9D73-ADFDA3D4BFD3}"/>
              </a:ext>
            </a:extLst>
          </p:cNvPr>
          <p:cNvSpPr txBox="1"/>
          <p:nvPr/>
        </p:nvSpPr>
        <p:spPr>
          <a:xfrm>
            <a:off x="680321" y="2336873"/>
            <a:ext cx="4124289" cy="262701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Rasterio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Affine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Pyproj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Pyshp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SentinelSat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Matplotlib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E6D4CD0-2F6E-4DC9-9627-01A20BE7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hlinkClick r:id="rId7"/>
            <a:extLst>
              <a:ext uri="{FF2B5EF4-FFF2-40B4-BE49-F238E27FC236}">
                <a16:creationId xmlns:a16="http://schemas.microsoft.com/office/drawing/2014/main" id="{80726229-479E-453F-A8FD-BF24983F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896" y="1060375"/>
            <a:ext cx="2454793" cy="1329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6A3718-B24C-4ACF-848C-1CF09116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alphaModFix amt="2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1763" y="4585216"/>
            <a:ext cx="3054644" cy="13750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0DB1DED-9854-4123-A48F-DF43BBA2E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6DE-97F9-4A1C-9CEB-F02774069CC7}"/>
              </a:ext>
            </a:extLst>
          </p:cNvPr>
          <p:cNvSpPr/>
          <p:nvPr/>
        </p:nvSpPr>
        <p:spPr>
          <a:xfrm>
            <a:off x="2962960" y="4161179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57DD548-014A-43A6-935E-2102C831C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5187" y="4450599"/>
            <a:ext cx="1537303" cy="16442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CB4F22-902B-4BE4-937C-387F678C1D2A}"/>
              </a:ext>
            </a:extLst>
          </p:cNvPr>
          <p:cNvSpPr/>
          <p:nvPr/>
        </p:nvSpPr>
        <p:spPr>
          <a:xfrm>
            <a:off x="456290" y="4143218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ECED8-7616-4A30-AC05-1F6D999566A9}"/>
              </a:ext>
            </a:extLst>
          </p:cNvPr>
          <p:cNvSpPr/>
          <p:nvPr/>
        </p:nvSpPr>
        <p:spPr>
          <a:xfrm>
            <a:off x="2956710" y="2113872"/>
            <a:ext cx="2341756" cy="189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96AA4AE-8C57-4521-84E3-71812DBA8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175" y="4385708"/>
            <a:ext cx="1567985" cy="1732458"/>
          </a:xfrm>
          <a:prstGeom prst="rect">
            <a:avLst/>
          </a:prstGeom>
        </p:spPr>
      </p:pic>
      <p:pic>
        <p:nvPicPr>
          <p:cNvPr id="17" name="Image 16" descr="Une image contenant vert, horloge, table, pièce&#10;&#10;Description générée automatiquement">
            <a:hlinkClick r:id="rId18"/>
            <a:extLst>
              <a:ext uri="{FF2B5EF4-FFF2-40B4-BE49-F238E27FC236}">
                <a16:creationId xmlns:a16="http://schemas.microsoft.com/office/drawing/2014/main" id="{57C16843-DB6B-4913-B193-29C93B949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46" y="2316610"/>
            <a:ext cx="1636470" cy="163647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50B928-1FE8-4E95-AFF9-2CBDA4E2937D}"/>
              </a:ext>
            </a:extLst>
          </p:cNvPr>
          <p:cNvGrpSpPr/>
          <p:nvPr/>
        </p:nvGrpSpPr>
        <p:grpSpPr>
          <a:xfrm>
            <a:off x="2822279" y="341135"/>
            <a:ext cx="9088746" cy="6156808"/>
            <a:chOff x="2824347" y="350596"/>
            <a:chExt cx="9088746" cy="61568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DB4CF-72EF-44ED-AAA0-073DC9218471}"/>
                </a:ext>
              </a:extLst>
            </p:cNvPr>
            <p:cNvSpPr/>
            <p:nvPr/>
          </p:nvSpPr>
          <p:spPr>
            <a:xfrm>
              <a:off x="5332116" y="350596"/>
              <a:ext cx="6580977" cy="6156808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78E7AC-FB83-4274-AEE7-23C4E734D186}"/>
                </a:ext>
              </a:extLst>
            </p:cNvPr>
            <p:cNvSpPr/>
            <p:nvPr/>
          </p:nvSpPr>
          <p:spPr>
            <a:xfrm>
              <a:off x="2824347" y="2071609"/>
              <a:ext cx="2506181" cy="443579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4B5A9A4-F0EF-4A5B-A59F-6E68AF8C3DCE}"/>
              </a:ext>
            </a:extLst>
          </p:cNvPr>
          <p:cNvSpPr/>
          <p:nvPr/>
        </p:nvSpPr>
        <p:spPr>
          <a:xfrm>
            <a:off x="316099" y="4041853"/>
            <a:ext cx="2506180" cy="24560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0CC5F-4396-493F-9D88-C5551A3E5083}"/>
              </a:ext>
            </a:extLst>
          </p:cNvPr>
          <p:cNvSpPr txBox="1"/>
          <p:nvPr/>
        </p:nvSpPr>
        <p:spPr>
          <a:xfrm>
            <a:off x="2938237" y="2864483"/>
            <a:ext cx="6783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3200" dirty="0">
                <a:solidFill>
                  <a:schemeClr val="bg1"/>
                </a:solidFill>
              </a:rPr>
              <a:t>Permet de télécharger les images de l’ESA sans passer par Copernicus Open Access Hub.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81F45FA-23DC-404D-8A93-26C6577BA43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188397" y="3649313"/>
            <a:ext cx="7498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26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1F254-D422-4AF5-B07E-C8A5CD42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Données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8E2594-1823-49D6-9D73-ADFDA3D4BFD3}"/>
              </a:ext>
            </a:extLst>
          </p:cNvPr>
          <p:cNvSpPr txBox="1"/>
          <p:nvPr/>
        </p:nvSpPr>
        <p:spPr>
          <a:xfrm>
            <a:off x="680321" y="2336873"/>
            <a:ext cx="4124289" cy="262701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Rasterio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Affine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Pyproj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Pyshp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SentinelSat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Matplotlib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E6D4CD0-2F6E-4DC9-9627-01A20BE7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hlinkClick r:id="rId7"/>
            <a:extLst>
              <a:ext uri="{FF2B5EF4-FFF2-40B4-BE49-F238E27FC236}">
                <a16:creationId xmlns:a16="http://schemas.microsoft.com/office/drawing/2014/main" id="{80726229-479E-453F-A8FD-BF24983F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896" y="1060375"/>
            <a:ext cx="2454793" cy="1329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6A3718-B24C-4ACF-848C-1CF09116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alphaModFix amt="2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1763" y="4585216"/>
            <a:ext cx="3054644" cy="13750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0DB1DED-9854-4123-A48F-DF43BBA2E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6DE-97F9-4A1C-9CEB-F02774069CC7}"/>
              </a:ext>
            </a:extLst>
          </p:cNvPr>
          <p:cNvSpPr/>
          <p:nvPr/>
        </p:nvSpPr>
        <p:spPr>
          <a:xfrm>
            <a:off x="2962960" y="4161179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57DD548-014A-43A6-935E-2102C831C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5187" y="4450599"/>
            <a:ext cx="1537303" cy="16442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CB4F22-902B-4BE4-937C-387F678C1D2A}"/>
              </a:ext>
            </a:extLst>
          </p:cNvPr>
          <p:cNvSpPr/>
          <p:nvPr/>
        </p:nvSpPr>
        <p:spPr>
          <a:xfrm>
            <a:off x="456290" y="4143218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ECED8-7616-4A30-AC05-1F6D999566A9}"/>
              </a:ext>
            </a:extLst>
          </p:cNvPr>
          <p:cNvSpPr/>
          <p:nvPr/>
        </p:nvSpPr>
        <p:spPr>
          <a:xfrm>
            <a:off x="2956710" y="2113872"/>
            <a:ext cx="2341756" cy="189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96AA4AE-8C57-4521-84E3-71812DBA8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175" y="4385708"/>
            <a:ext cx="1567985" cy="1732458"/>
          </a:xfrm>
          <a:prstGeom prst="rect">
            <a:avLst/>
          </a:prstGeom>
        </p:spPr>
      </p:pic>
      <p:pic>
        <p:nvPicPr>
          <p:cNvPr id="17" name="Image 16" descr="Une image contenant vert, horloge, table, pièce&#10;&#10;Description générée automatiquement">
            <a:hlinkClick r:id="rId18"/>
            <a:extLst>
              <a:ext uri="{FF2B5EF4-FFF2-40B4-BE49-F238E27FC236}">
                <a16:creationId xmlns:a16="http://schemas.microsoft.com/office/drawing/2014/main" id="{57C16843-DB6B-4913-B193-29C93B949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46" y="2316610"/>
            <a:ext cx="1636470" cy="163647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50B928-1FE8-4E95-AFF9-2CBDA4E2937D}"/>
              </a:ext>
            </a:extLst>
          </p:cNvPr>
          <p:cNvGrpSpPr/>
          <p:nvPr/>
        </p:nvGrpSpPr>
        <p:grpSpPr>
          <a:xfrm>
            <a:off x="2822279" y="341135"/>
            <a:ext cx="9088746" cy="6156808"/>
            <a:chOff x="2824347" y="350596"/>
            <a:chExt cx="9088746" cy="61568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DB4CF-72EF-44ED-AAA0-073DC9218471}"/>
                </a:ext>
              </a:extLst>
            </p:cNvPr>
            <p:cNvSpPr/>
            <p:nvPr/>
          </p:nvSpPr>
          <p:spPr>
            <a:xfrm>
              <a:off x="5332116" y="350596"/>
              <a:ext cx="6580977" cy="6156808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78E7AC-FB83-4274-AEE7-23C4E734D186}"/>
                </a:ext>
              </a:extLst>
            </p:cNvPr>
            <p:cNvSpPr/>
            <p:nvPr/>
          </p:nvSpPr>
          <p:spPr>
            <a:xfrm>
              <a:off x="2824347" y="4051313"/>
              <a:ext cx="2506181" cy="245609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4B5A9A4-F0EF-4A5B-A59F-6E68AF8C3DCE}"/>
              </a:ext>
            </a:extLst>
          </p:cNvPr>
          <p:cNvSpPr/>
          <p:nvPr/>
        </p:nvSpPr>
        <p:spPr>
          <a:xfrm>
            <a:off x="316099" y="4041853"/>
            <a:ext cx="2506180" cy="24560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0CC5F-4396-493F-9D88-C5551A3E5083}"/>
              </a:ext>
            </a:extLst>
          </p:cNvPr>
          <p:cNvSpPr txBox="1"/>
          <p:nvPr/>
        </p:nvSpPr>
        <p:spPr>
          <a:xfrm>
            <a:off x="5404906" y="2113872"/>
            <a:ext cx="64709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3200" dirty="0">
                <a:solidFill>
                  <a:schemeClr val="bg1"/>
                </a:solidFill>
              </a:rPr>
              <a:t>Permet de faire de la résolution d’équations (entre autres). Utilisé pour la géolocalisation et la labellisation des images de Sentinel-1.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81F45FA-23DC-404D-8A93-26C6577BA438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>
          <a:xfrm flipH="1" flipV="1">
            <a:off x="4945016" y="3134845"/>
            <a:ext cx="459890" cy="256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1F254-D422-4AF5-B07E-C8A5CD42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Données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8E2594-1823-49D6-9D73-ADFDA3D4BFD3}"/>
              </a:ext>
            </a:extLst>
          </p:cNvPr>
          <p:cNvSpPr txBox="1"/>
          <p:nvPr/>
        </p:nvSpPr>
        <p:spPr>
          <a:xfrm>
            <a:off x="680321" y="2336873"/>
            <a:ext cx="4124289" cy="262701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Rasterio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Affine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Pyproj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Pyshp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SentinelSat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Matplotlib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E6D4CD0-2F6E-4DC9-9627-01A20BE7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hlinkClick r:id="rId7"/>
            <a:extLst>
              <a:ext uri="{FF2B5EF4-FFF2-40B4-BE49-F238E27FC236}">
                <a16:creationId xmlns:a16="http://schemas.microsoft.com/office/drawing/2014/main" id="{80726229-479E-453F-A8FD-BF24983F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896" y="1060375"/>
            <a:ext cx="2454793" cy="1329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6A3718-B24C-4ACF-848C-1CF09116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alphaModFix amt="2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1763" y="4585216"/>
            <a:ext cx="3054644" cy="13750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0DB1DED-9854-4123-A48F-DF43BBA2E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6DE-97F9-4A1C-9CEB-F02774069CC7}"/>
              </a:ext>
            </a:extLst>
          </p:cNvPr>
          <p:cNvSpPr/>
          <p:nvPr/>
        </p:nvSpPr>
        <p:spPr>
          <a:xfrm>
            <a:off x="2962960" y="4161179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57DD548-014A-43A6-935E-2102C831C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5187" y="4450599"/>
            <a:ext cx="1537303" cy="16442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CB4F22-902B-4BE4-937C-387F678C1D2A}"/>
              </a:ext>
            </a:extLst>
          </p:cNvPr>
          <p:cNvSpPr/>
          <p:nvPr/>
        </p:nvSpPr>
        <p:spPr>
          <a:xfrm>
            <a:off x="456290" y="4143218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ECED8-7616-4A30-AC05-1F6D999566A9}"/>
              </a:ext>
            </a:extLst>
          </p:cNvPr>
          <p:cNvSpPr/>
          <p:nvPr/>
        </p:nvSpPr>
        <p:spPr>
          <a:xfrm>
            <a:off x="2956710" y="2113872"/>
            <a:ext cx="2341756" cy="189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96AA4AE-8C57-4521-84E3-71812DBA8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175" y="4385708"/>
            <a:ext cx="1567985" cy="1732458"/>
          </a:xfrm>
          <a:prstGeom prst="rect">
            <a:avLst/>
          </a:prstGeom>
        </p:spPr>
      </p:pic>
      <p:pic>
        <p:nvPicPr>
          <p:cNvPr id="17" name="Image 16" descr="Une image contenant vert, horloge, table, pièce&#10;&#10;Description générée automatiquement">
            <a:hlinkClick r:id="rId18"/>
            <a:extLst>
              <a:ext uri="{FF2B5EF4-FFF2-40B4-BE49-F238E27FC236}">
                <a16:creationId xmlns:a16="http://schemas.microsoft.com/office/drawing/2014/main" id="{57C16843-DB6B-4913-B193-29C93B949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46" y="2316610"/>
            <a:ext cx="1636470" cy="163647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50B928-1FE8-4E95-AFF9-2CBDA4E2937D}"/>
              </a:ext>
            </a:extLst>
          </p:cNvPr>
          <p:cNvGrpSpPr/>
          <p:nvPr/>
        </p:nvGrpSpPr>
        <p:grpSpPr>
          <a:xfrm>
            <a:off x="2822279" y="2062149"/>
            <a:ext cx="9088746" cy="4435794"/>
            <a:chOff x="2824347" y="2071610"/>
            <a:chExt cx="9088746" cy="44357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DB4CF-72EF-44ED-AAA0-073DC9218471}"/>
                </a:ext>
              </a:extLst>
            </p:cNvPr>
            <p:cNvSpPr/>
            <p:nvPr/>
          </p:nvSpPr>
          <p:spPr>
            <a:xfrm>
              <a:off x="5372471" y="4100004"/>
              <a:ext cx="6540622" cy="24074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78E7AC-FB83-4274-AEE7-23C4E734D186}"/>
                </a:ext>
              </a:extLst>
            </p:cNvPr>
            <p:cNvSpPr/>
            <p:nvPr/>
          </p:nvSpPr>
          <p:spPr>
            <a:xfrm>
              <a:off x="2824347" y="2071610"/>
              <a:ext cx="2548124" cy="2028394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4B5A9A4-F0EF-4A5B-A59F-6E68AF8C3DCE}"/>
              </a:ext>
            </a:extLst>
          </p:cNvPr>
          <p:cNvSpPr/>
          <p:nvPr/>
        </p:nvSpPr>
        <p:spPr>
          <a:xfrm>
            <a:off x="316099" y="4041853"/>
            <a:ext cx="2506180" cy="24560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0CC5F-4396-493F-9D88-C5551A3E5083}"/>
              </a:ext>
            </a:extLst>
          </p:cNvPr>
          <p:cNvSpPr txBox="1"/>
          <p:nvPr/>
        </p:nvSpPr>
        <p:spPr>
          <a:xfrm>
            <a:off x="5445397" y="4838491"/>
            <a:ext cx="6264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3200" dirty="0">
                <a:solidFill>
                  <a:schemeClr val="bg1"/>
                </a:solidFill>
              </a:rPr>
              <a:t>Permet de faire des réseaux de neurones convolutifs facilement.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81F45FA-23DC-404D-8A93-26C6577BA438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 flipV="1">
            <a:off x="4902490" y="5272722"/>
            <a:ext cx="542907" cy="1043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83CE3B-EFE4-4141-B862-997A36DBE3F1}"/>
              </a:ext>
            </a:extLst>
          </p:cNvPr>
          <p:cNvSpPr/>
          <p:nvPr/>
        </p:nvSpPr>
        <p:spPr>
          <a:xfrm>
            <a:off x="8906068" y="360057"/>
            <a:ext cx="3004957" cy="37287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01EBCEA-5492-4D8E-8155-A0A551ADD9FA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H="1" flipV="1">
            <a:off x="7138174" y="3774609"/>
            <a:ext cx="1439344" cy="1063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33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1F254-D422-4AF5-B07E-C8A5CD42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Données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8E2594-1823-49D6-9D73-ADFDA3D4BFD3}"/>
              </a:ext>
            </a:extLst>
          </p:cNvPr>
          <p:cNvSpPr txBox="1"/>
          <p:nvPr/>
        </p:nvSpPr>
        <p:spPr>
          <a:xfrm>
            <a:off x="680321" y="2336873"/>
            <a:ext cx="4124289" cy="262701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Rasterio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Affine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Pyproj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Pyshp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SentinelSat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Matplotlib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E6D4CD0-2F6E-4DC9-9627-01A20BE7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hlinkClick r:id="rId7"/>
            <a:extLst>
              <a:ext uri="{FF2B5EF4-FFF2-40B4-BE49-F238E27FC236}">
                <a16:creationId xmlns:a16="http://schemas.microsoft.com/office/drawing/2014/main" id="{80726229-479E-453F-A8FD-BF24983F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896" y="1060375"/>
            <a:ext cx="2454793" cy="1329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6A3718-B24C-4ACF-848C-1CF09116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alphaModFix amt="2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1763" y="4585216"/>
            <a:ext cx="3054644" cy="13750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0DB1DED-9854-4123-A48F-DF43BBA2E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6DE-97F9-4A1C-9CEB-F02774069CC7}"/>
              </a:ext>
            </a:extLst>
          </p:cNvPr>
          <p:cNvSpPr/>
          <p:nvPr/>
        </p:nvSpPr>
        <p:spPr>
          <a:xfrm>
            <a:off x="2962960" y="4161179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57DD548-014A-43A6-935E-2102C831C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5187" y="4450599"/>
            <a:ext cx="1537303" cy="16442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CB4F22-902B-4BE4-937C-387F678C1D2A}"/>
              </a:ext>
            </a:extLst>
          </p:cNvPr>
          <p:cNvSpPr/>
          <p:nvPr/>
        </p:nvSpPr>
        <p:spPr>
          <a:xfrm>
            <a:off x="456290" y="4143218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ECED8-7616-4A30-AC05-1F6D999566A9}"/>
              </a:ext>
            </a:extLst>
          </p:cNvPr>
          <p:cNvSpPr/>
          <p:nvPr/>
        </p:nvSpPr>
        <p:spPr>
          <a:xfrm>
            <a:off x="2956710" y="2113872"/>
            <a:ext cx="2341756" cy="189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96AA4AE-8C57-4521-84E3-71812DBA8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175" y="4385708"/>
            <a:ext cx="1567985" cy="1732458"/>
          </a:xfrm>
          <a:prstGeom prst="rect">
            <a:avLst/>
          </a:prstGeom>
        </p:spPr>
      </p:pic>
      <p:pic>
        <p:nvPicPr>
          <p:cNvPr id="17" name="Image 16" descr="Une image contenant vert, horloge, table, pièce&#10;&#10;Description générée automatiquement">
            <a:hlinkClick r:id="rId18"/>
            <a:extLst>
              <a:ext uri="{FF2B5EF4-FFF2-40B4-BE49-F238E27FC236}">
                <a16:creationId xmlns:a16="http://schemas.microsoft.com/office/drawing/2014/main" id="{57C16843-DB6B-4913-B193-29C93B949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46" y="2316610"/>
            <a:ext cx="1636470" cy="163647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50B928-1FE8-4E95-AFF9-2CBDA4E2937D}"/>
              </a:ext>
            </a:extLst>
          </p:cNvPr>
          <p:cNvGrpSpPr/>
          <p:nvPr/>
        </p:nvGrpSpPr>
        <p:grpSpPr>
          <a:xfrm>
            <a:off x="2822279" y="341135"/>
            <a:ext cx="6070389" cy="6156808"/>
            <a:chOff x="2824347" y="350596"/>
            <a:chExt cx="6115408" cy="61568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DB4CF-72EF-44ED-AAA0-073DC9218471}"/>
                </a:ext>
              </a:extLst>
            </p:cNvPr>
            <p:cNvSpPr/>
            <p:nvPr/>
          </p:nvSpPr>
          <p:spPr>
            <a:xfrm>
              <a:off x="5332117" y="350596"/>
              <a:ext cx="3607638" cy="6156808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78E7AC-FB83-4274-AEE7-23C4E734D186}"/>
                </a:ext>
              </a:extLst>
            </p:cNvPr>
            <p:cNvSpPr/>
            <p:nvPr/>
          </p:nvSpPr>
          <p:spPr>
            <a:xfrm>
              <a:off x="2824347" y="2071609"/>
              <a:ext cx="2507770" cy="443579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4B5A9A4-F0EF-4A5B-A59F-6E68AF8C3DCE}"/>
              </a:ext>
            </a:extLst>
          </p:cNvPr>
          <p:cNvSpPr/>
          <p:nvPr/>
        </p:nvSpPr>
        <p:spPr>
          <a:xfrm>
            <a:off x="316099" y="4041853"/>
            <a:ext cx="2506180" cy="24560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0CC5F-4396-493F-9D88-C5551A3E5083}"/>
              </a:ext>
            </a:extLst>
          </p:cNvPr>
          <p:cNvSpPr txBox="1"/>
          <p:nvPr/>
        </p:nvSpPr>
        <p:spPr>
          <a:xfrm>
            <a:off x="2854059" y="2022249"/>
            <a:ext cx="60011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3200" dirty="0">
                <a:solidFill>
                  <a:schemeClr val="bg1"/>
                </a:solidFill>
              </a:rPr>
              <a:t>Permet aussi de faire des réseaux de neurones. Utilisé pour créer les différentes parties de la validation croisée.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81F45FA-23DC-404D-8A93-26C6577BA438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8855162" y="2389685"/>
            <a:ext cx="1484131" cy="6636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6572E92-42CD-44B6-89CF-78E721160E15}"/>
              </a:ext>
            </a:extLst>
          </p:cNvPr>
          <p:cNvSpPr/>
          <p:nvPr/>
        </p:nvSpPr>
        <p:spPr>
          <a:xfrm>
            <a:off x="8892668" y="3051544"/>
            <a:ext cx="2983233" cy="344639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5529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3C7F40-AF10-4381-B805-CE19F64C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Données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hlinkClick r:id="rId4"/>
            <a:extLst>
              <a:ext uri="{FF2B5EF4-FFF2-40B4-BE49-F238E27FC236}">
                <a16:creationId xmlns:a16="http://schemas.microsoft.com/office/drawing/2014/main" id="{FA32EB83-BCC7-4F5B-94CF-CA4A6B5B9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3933" y="1004019"/>
            <a:ext cx="4178419" cy="48431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35E9BD0-0E68-483B-B82A-CB78CD1EC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06" y="2966502"/>
            <a:ext cx="6409944" cy="3255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22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316647-543C-4581-B594-F1A6DEFB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fr-CH" dirty="0"/>
              <a:t>Données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5" name="Espace réservé du contenu 3">
            <a:extLst>
              <a:ext uri="{FF2B5EF4-FFF2-40B4-BE49-F238E27FC236}">
                <a16:creationId xmlns:a16="http://schemas.microsoft.com/office/drawing/2014/main" id="{0CA45C36-D491-4D3D-8671-D6134D41E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351" y="834170"/>
            <a:ext cx="3358478" cy="99999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725689-8317-444A-89FF-E4E23D6B6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589" y="2058024"/>
            <a:ext cx="9290813" cy="47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433197-AB9B-400D-83FB-43C03C3C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fr-CH" sz="4400" dirty="0"/>
              <a:t>Méthodes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94104BB-6FD5-463A-ACA4-5C37C3B97D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914497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120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7EBA1E-BF69-404E-8270-6AF3F619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Scripts réalisés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B5BA4E-3775-4FE6-ADB7-D0B261513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Traitement des images</a:t>
            </a:r>
          </a:p>
          <a:p>
            <a:r>
              <a:rPr lang="fr-CH" dirty="0"/>
              <a:t>Entraînement</a:t>
            </a:r>
          </a:p>
          <a:p>
            <a:r>
              <a:rPr lang="fr-CH" dirty="0"/>
              <a:t>Test</a:t>
            </a:r>
          </a:p>
          <a:p>
            <a:r>
              <a:rPr lang="fr-CH" dirty="0"/>
              <a:t>Prédiction</a:t>
            </a:r>
          </a:p>
          <a:p>
            <a:pPr lvl="1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9355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D6EC5AD-977D-4411-AC6F-5677D6D5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DC4F7D-6CBC-4B88-80C9-3E5BBFA8D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F5CD2AA-865E-46EF-BE02-B7F59735C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495FE-15F1-44A7-9A3A-9A5924E7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fr-CH" sz="4800" dirty="0"/>
              <a:t>Sommaire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36E79C-DAF3-497B-8829-B578C6330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CBA651-59F0-4056-852B-7BA312B84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49CAF-504A-44ED-AD20-0880DCFE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894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18056C-6EA6-4474-B02E-6C914AE04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AC168E2-0C15-4969-9E3F-DA059BC25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841366"/>
              </p:ext>
            </p:extLst>
          </p:nvPr>
        </p:nvGraphicFramePr>
        <p:xfrm>
          <a:off x="620713" y="644525"/>
          <a:ext cx="10931525" cy="360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367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14AA6F-9B1A-4296-986D-46A8C797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dirty="0"/>
              <a:t>Scripts </a:t>
            </a:r>
            <a:r>
              <a:rPr lang="en-US" sz="3400" dirty="0" err="1"/>
              <a:t>réalisés</a:t>
            </a:r>
            <a:r>
              <a:rPr lang="en-US" sz="3400" dirty="0"/>
              <a:t> - </a:t>
            </a:r>
            <a:r>
              <a:rPr lang="en-US" sz="3400" dirty="0" err="1"/>
              <a:t>Traitement</a:t>
            </a:r>
            <a:r>
              <a:rPr lang="en-US" sz="3400" dirty="0"/>
              <a:t> des images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9E6D62-744C-485E-BDC7-7652DB4D3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08" y="5650118"/>
            <a:ext cx="8133478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 dirty="0" err="1"/>
              <a:t>DownloadImages</a:t>
            </a:r>
            <a:r>
              <a:rPr lang="en-US" sz="1800" dirty="0"/>
              <a:t> – </a:t>
            </a:r>
            <a:r>
              <a:rPr lang="en-US" sz="1800" dirty="0" err="1"/>
              <a:t>Télécharge</a:t>
            </a:r>
            <a:r>
              <a:rPr lang="en-US" sz="1800" dirty="0"/>
              <a:t> les images de </a:t>
            </a:r>
            <a:r>
              <a:rPr lang="en-US" sz="1800" dirty="0" err="1"/>
              <a:t>l’ESA</a:t>
            </a:r>
            <a:r>
              <a:rPr lang="en-US" sz="1800" dirty="0"/>
              <a:t> sans passer par le site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67B35E-CF2C-4198-9D7A-678DC8D5286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106202" y="657546"/>
            <a:ext cx="8019456" cy="359167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2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734C95-73BC-435C-98F2-E23E1214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Scripts </a:t>
            </a:r>
            <a:r>
              <a:rPr lang="en-US" sz="2400" dirty="0" err="1"/>
              <a:t>réalisés</a:t>
            </a:r>
            <a:r>
              <a:rPr lang="en-US" sz="2400" dirty="0"/>
              <a:t> - </a:t>
            </a:r>
            <a:r>
              <a:rPr lang="en-US" sz="2400" dirty="0" err="1"/>
              <a:t>Traitement</a:t>
            </a:r>
            <a:r>
              <a:rPr lang="en-US" sz="2400" dirty="0"/>
              <a:t> des images </a:t>
            </a:r>
            <a:br>
              <a:rPr lang="en-US" sz="2400" dirty="0"/>
            </a:br>
            <a:r>
              <a:rPr lang="fr-CH" sz="1800" dirty="0"/>
              <a:t>DivideAndSort &amp; Cie. </a:t>
            </a:r>
            <a:br>
              <a:rPr lang="fr-CH" sz="1800" dirty="0"/>
            </a:br>
            <a:endParaRPr lang="fr-CH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CA58B5-EA37-4FA6-A221-88711462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090" y="983903"/>
            <a:ext cx="6269479" cy="489019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0A12E23-0537-4160-B302-1BF1BCC3D4A7}"/>
              </a:ext>
            </a:extLst>
          </p:cNvPr>
          <p:cNvSpPr txBox="1"/>
          <p:nvPr/>
        </p:nvSpPr>
        <p:spPr>
          <a:xfrm>
            <a:off x="646431" y="2298022"/>
            <a:ext cx="2835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800" dirty="0"/>
              <a:t>Divise les images satellites en images plus petites et les classes selon si elles ont une position déjà labellisée.</a:t>
            </a:r>
            <a:br>
              <a:rPr lang="fr-CH" sz="2400" dirty="0"/>
            </a:b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560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B91A10-9BED-46EA-8058-38B6C37D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dirty="0"/>
              <a:t>Scripts </a:t>
            </a:r>
            <a:r>
              <a:rPr lang="en-US" sz="3000" dirty="0" err="1"/>
              <a:t>réalisés</a:t>
            </a:r>
            <a:r>
              <a:rPr lang="en-US" sz="3000" dirty="0"/>
              <a:t> - </a:t>
            </a:r>
            <a:r>
              <a:rPr lang="en-US" sz="3000" dirty="0" err="1"/>
              <a:t>Traitement</a:t>
            </a:r>
            <a:r>
              <a:rPr lang="en-US" sz="3000" dirty="0"/>
              <a:t> des images</a:t>
            </a:r>
            <a:br>
              <a:rPr lang="en-US" sz="3000" dirty="0"/>
            </a:br>
            <a:r>
              <a:rPr lang="en-US" sz="1800" dirty="0">
                <a:effectLst/>
              </a:rPr>
              <a:t>TranslateS1Bands – </a:t>
            </a:r>
            <a:r>
              <a:rPr lang="en-US" sz="1800" dirty="0" err="1">
                <a:effectLst/>
              </a:rPr>
              <a:t>Harmonise</a:t>
            </a:r>
            <a:r>
              <a:rPr lang="en-US" sz="1800" dirty="0">
                <a:effectLst/>
              </a:rPr>
              <a:t> le point de depart de </a:t>
            </a:r>
            <a:r>
              <a:rPr lang="en-US" sz="1800" dirty="0" err="1">
                <a:effectLst/>
              </a:rPr>
              <a:t>plusieurs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bandes</a:t>
            </a:r>
            <a:r>
              <a:rPr lang="en-US" sz="1800" dirty="0">
                <a:effectLst/>
              </a:rPr>
              <a:t> S1</a:t>
            </a:r>
            <a:endParaRPr lang="en-US" sz="18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FB4B796-5F89-4A29-8735-A2DE44719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77" y="1083104"/>
            <a:ext cx="10917644" cy="316611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93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00B9EE5-E5A7-4E69-A1F1-5BF0A0E07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2C334725-6E35-433F-B92D-4E897FA8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C960A6-9487-44CE-8D7C-E4B21299D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9692A-7677-4AFE-8F10-7D0CE6E6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5408" y="-1"/>
            <a:ext cx="4736592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466075-C91E-407D-BFCB-3B87C1128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223A63-FD80-4F72-8A34-00204F1B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sz="2800" dirty="0"/>
              <a:t>Scripts </a:t>
            </a:r>
            <a:r>
              <a:rPr lang="en-US" sz="2800" dirty="0" err="1"/>
              <a:t>réalisés</a:t>
            </a:r>
            <a:r>
              <a:rPr lang="en-US" sz="2800" dirty="0"/>
              <a:t> - </a:t>
            </a:r>
            <a:r>
              <a:rPr lang="en-US" sz="2800" dirty="0" err="1"/>
              <a:t>Traitement</a:t>
            </a:r>
            <a:r>
              <a:rPr lang="en-US" sz="2800" dirty="0"/>
              <a:t> des images</a:t>
            </a:r>
            <a:br>
              <a:rPr lang="en-US" sz="2800" dirty="0"/>
            </a:br>
            <a:r>
              <a:rPr lang="fr-FR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DivideAndSortS1 &amp; Cie.</a:t>
            </a:r>
            <a:endParaRPr lang="fr-CH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6BDBB1-A7C5-42B1-925F-0029F87D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1BA672-6A3F-49B5-A74A-D912AD2A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2800" dirty="0"/>
              <a:t>3 </a:t>
            </a:r>
            <a:r>
              <a:rPr lang="en-US" sz="2800" dirty="0" err="1"/>
              <a:t>étapes</a:t>
            </a:r>
            <a:endParaRPr lang="en-US" sz="2800" dirty="0"/>
          </a:p>
          <a:p>
            <a:pPr lvl="1"/>
            <a:r>
              <a:rPr lang="en-US" dirty="0" err="1"/>
              <a:t>Créer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image avec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bandes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dirty="0" err="1"/>
              <a:t>découper</a:t>
            </a:r>
            <a:endParaRPr lang="en-US" dirty="0"/>
          </a:p>
          <a:p>
            <a:pPr lvl="1"/>
            <a:r>
              <a:rPr lang="en-US" dirty="0"/>
              <a:t>Classer les sous-images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0F630D-BB8F-4668-8903-91503B03F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11" b="-1"/>
          <a:stretch/>
        </p:blipFill>
        <p:spPr>
          <a:xfrm>
            <a:off x="7547803" y="4632857"/>
            <a:ext cx="4641021" cy="22126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F44C9DE-FCEE-450F-B8C5-75AC3693D4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76" b="3"/>
          <a:stretch/>
        </p:blipFill>
        <p:spPr>
          <a:xfrm>
            <a:off x="7555110" y="2316428"/>
            <a:ext cx="4641021" cy="2225040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E6024B7-F8E3-4FEC-BB83-59C27D2C03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9979" b="-1"/>
          <a:stretch/>
        </p:blipFill>
        <p:spPr>
          <a:xfrm>
            <a:off x="7550979" y="1"/>
            <a:ext cx="4645152" cy="222503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64788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D5E92C-6C2D-42C4-BA5A-10E5973B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Scripts </a:t>
            </a:r>
            <a:r>
              <a:rPr lang="en-US" sz="2400" dirty="0" err="1"/>
              <a:t>réalisés</a:t>
            </a:r>
            <a:r>
              <a:rPr lang="en-US" sz="2400" dirty="0"/>
              <a:t> – </a:t>
            </a:r>
            <a:r>
              <a:rPr lang="en-US" sz="2400" dirty="0" err="1"/>
              <a:t>Entraînement</a:t>
            </a:r>
            <a:br>
              <a:rPr lang="en-US" sz="2400" dirty="0"/>
            </a:br>
            <a:r>
              <a:rPr lang="fr-FR" sz="1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Train &amp; Cie –Entraîne des modèles</a:t>
            </a:r>
            <a:endParaRPr lang="fr-CH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EF4BE4-BDE1-486B-8CCA-2DC5C0C6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600" dirty="0"/>
              <a:t>4 </a:t>
            </a:r>
            <a:r>
              <a:rPr lang="en-US" sz="1600" dirty="0" err="1"/>
              <a:t>fois</a:t>
            </a:r>
            <a:r>
              <a:rPr lang="en-US" sz="1600" dirty="0"/>
              <a:t> la </a:t>
            </a:r>
            <a:r>
              <a:rPr lang="en-US" sz="1600" dirty="0" err="1"/>
              <a:t>même</a:t>
            </a:r>
            <a:r>
              <a:rPr lang="en-US" sz="1600" dirty="0"/>
              <a:t> image dans le set</a:t>
            </a:r>
          </a:p>
          <a:p>
            <a:pPr lvl="1"/>
            <a:r>
              <a:rPr lang="en-US" sz="1200" dirty="0" err="1"/>
              <a:t>tournée</a:t>
            </a:r>
            <a:r>
              <a:rPr lang="en-US" sz="1200" dirty="0"/>
              <a:t> à 3 reprises</a:t>
            </a:r>
          </a:p>
          <a:p>
            <a:r>
              <a:rPr lang="en-US" sz="1600" dirty="0"/>
              <a:t>Sets </a:t>
            </a:r>
            <a:r>
              <a:rPr lang="en-US" sz="1600" dirty="0" err="1"/>
              <a:t>équilibrés</a:t>
            </a:r>
            <a:endParaRPr lang="en-US" sz="1600" dirty="0"/>
          </a:p>
          <a:p>
            <a:pPr lvl="1"/>
            <a:r>
              <a:rPr lang="en-US" sz="1200" dirty="0"/>
              <a:t>À la main</a:t>
            </a:r>
          </a:p>
          <a:p>
            <a:pPr lvl="1"/>
            <a:r>
              <a:rPr lang="en-US" sz="1200" dirty="0"/>
              <a:t>Avec class_weight</a:t>
            </a:r>
          </a:p>
          <a:p>
            <a:r>
              <a:rPr lang="en-US" sz="1600" dirty="0"/>
              <a:t>Validation </a:t>
            </a:r>
            <a:r>
              <a:rPr lang="en-US" sz="1600" dirty="0" err="1"/>
              <a:t>croisée</a:t>
            </a:r>
            <a:endParaRPr lang="en-US" sz="16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8471AE7-CD11-41F6-97E5-835034DE5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78" y="640080"/>
            <a:ext cx="5886902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28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F6AFE-0185-4D6C-BCCA-817C9477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Scripts </a:t>
            </a:r>
            <a:r>
              <a:rPr lang="en-US" sz="3600" dirty="0" err="1"/>
              <a:t>réalisés</a:t>
            </a:r>
            <a:r>
              <a:rPr lang="en-US" sz="3600" dirty="0"/>
              <a:t> – </a:t>
            </a:r>
            <a:r>
              <a:rPr lang="en-US" sz="3600" dirty="0" err="1"/>
              <a:t>Entraînement</a:t>
            </a:r>
            <a:r>
              <a:rPr lang="en-US" sz="3600" dirty="0"/>
              <a:t>/Test</a:t>
            </a:r>
            <a:br>
              <a:rPr lang="en-US" sz="3600" dirty="0"/>
            </a:b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Train_one_test_others-FallWinterSpring &amp; </a:t>
            </a: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Train_two_test_others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-FallWinterSpring</a:t>
            </a:r>
            <a:b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Entraîne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modèles</a:t>
            </a: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sur des zones et les testes sur des </a:t>
            </a: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autres</a:t>
            </a:r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5F739B-C630-4870-89F1-C401D1208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7" t="580" r="447" b="536"/>
          <a:stretch/>
        </p:blipFill>
        <p:spPr>
          <a:xfrm>
            <a:off x="625768" y="2064068"/>
            <a:ext cx="4601589" cy="47939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E46C342-7F75-4D50-8570-AEE4B5770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44" y="2064069"/>
            <a:ext cx="4416549" cy="47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8E41D2-6BBB-4488-825A-2EBA73C8C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Scripts </a:t>
            </a:r>
            <a:r>
              <a:rPr lang="en-US" sz="4800" dirty="0" err="1"/>
              <a:t>réalisés</a:t>
            </a:r>
            <a:r>
              <a:rPr lang="en-US" sz="4800" dirty="0"/>
              <a:t> –Test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93C15B-EFA0-4CC5-AF27-BE41D40B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08" y="5650118"/>
            <a:ext cx="8133478" cy="406566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 algn="r">
              <a:buNone/>
            </a:pPr>
            <a:r>
              <a:rPr lang="fr-CH" sz="1800" dirty="0" err="1">
                <a:effectLst/>
              </a:rPr>
              <a:t>CompareOneYearAgo</a:t>
            </a:r>
            <a:r>
              <a:rPr lang="fr-CH" sz="1800" dirty="0">
                <a:effectLst/>
              </a:rPr>
              <a:t> </a:t>
            </a:r>
            <a:br>
              <a:rPr lang="fr-CH" sz="1800" dirty="0">
                <a:effectLst/>
              </a:rPr>
            </a:br>
            <a:r>
              <a:rPr lang="fr-CH" sz="1800" dirty="0">
                <a:effectLst/>
              </a:rPr>
              <a:t>Compare les résultats d’une prédiction sur deux images prisent à des moments différents</a:t>
            </a:r>
            <a:endParaRPr lang="fr-CH" sz="1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289FF6-1C47-44E2-9E38-3950E2FCB40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91802" y="640078"/>
            <a:ext cx="8202593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6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18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0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40" name="Rectangle 22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7E6E33-27FD-4040-A046-56B239D5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Scripts réalisés – Prédiction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0EFEB2-B0B5-47DF-B560-687F10B9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08" y="5650118"/>
            <a:ext cx="8133478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Predict &amp; Cie. – Fait la </a:t>
            </a:r>
            <a:r>
              <a:rPr lang="fr-CH" sz="1800" dirty="0"/>
              <a:t>prédiction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73540A-1807-450B-BBC8-49E2B18035A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569224" y="640078"/>
            <a:ext cx="5047750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1" name="Rectangle 24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11865-F839-47DD-9F76-04E9178B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Données</a:t>
            </a:r>
            <a:endParaRPr lang="fr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9A1D3-F851-4F6D-ACE5-3638A625A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t="9091" r="8772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46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11865-F839-47DD-9F76-04E9178B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>
                <a:solidFill>
                  <a:srgbClr val="FFFFFF"/>
                </a:solidFill>
              </a:rPr>
              <a:t>Expériences &amp; Résultats</a:t>
            </a:r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173A43-E149-429B-A073-E58FDBDCF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" r="3324" b="1963"/>
          <a:stretch/>
        </p:blipFill>
        <p:spPr>
          <a:xfrm>
            <a:off x="6202816" y="3882294"/>
            <a:ext cx="1073825" cy="10885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52AF26-A139-40AA-BEF8-7E3B95D6B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8" t="4140" r="4148" b="3564"/>
          <a:stretch/>
        </p:blipFill>
        <p:spPr>
          <a:xfrm>
            <a:off x="7714578" y="2514464"/>
            <a:ext cx="1099703" cy="11002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FD58AF5-A32A-45D1-9243-451596314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5" t="4595" r="3217" b="3108"/>
          <a:stretch/>
        </p:blipFill>
        <p:spPr>
          <a:xfrm>
            <a:off x="7694059" y="5224571"/>
            <a:ext cx="1120222" cy="11207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F61AC36-C194-4C82-BED5-C8F61E188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1" t="1170" r="2685" b="5957"/>
          <a:stretch/>
        </p:blipFill>
        <p:spPr>
          <a:xfrm>
            <a:off x="6202816" y="2514464"/>
            <a:ext cx="1105169" cy="108093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538DE37-053E-4EFA-89CC-1994AAFB0C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5" t="3763" r="4106" b="2615"/>
          <a:stretch/>
        </p:blipFill>
        <p:spPr>
          <a:xfrm>
            <a:off x="7694541" y="3837437"/>
            <a:ext cx="1073825" cy="10986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4EAB310-F547-4467-9AB2-CBAFC10343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31" r="2881" b="2928"/>
          <a:stretch/>
        </p:blipFill>
        <p:spPr>
          <a:xfrm>
            <a:off x="6202815" y="5250126"/>
            <a:ext cx="1105169" cy="108114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6A2BD2D-0E02-483F-9FD9-DC421D6788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88" t="4141" b="2986"/>
          <a:stretch/>
        </p:blipFill>
        <p:spPr>
          <a:xfrm>
            <a:off x="4695902" y="2514464"/>
            <a:ext cx="1100320" cy="10809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3853FE6-53BC-401C-8D90-9FBAF0CD45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0" t="2663" r="3035" b="1504"/>
          <a:stretch/>
        </p:blipFill>
        <p:spPr>
          <a:xfrm>
            <a:off x="4686591" y="3882295"/>
            <a:ext cx="1073825" cy="10809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299DEDC-B86E-4340-A759-434AA4A021D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9" t="4534" r="4081" b="3649"/>
          <a:stretch/>
        </p:blipFill>
        <p:spPr>
          <a:xfrm>
            <a:off x="4686591" y="5250126"/>
            <a:ext cx="1073825" cy="108093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4467341-A655-4C44-95BA-0E8480A411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62" t="5605"/>
          <a:stretch/>
        </p:blipFill>
        <p:spPr>
          <a:xfrm>
            <a:off x="3189605" y="2514464"/>
            <a:ext cx="1099703" cy="108093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48E1D25-D988-42F5-9DC7-41A432DF44E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52" t="1" r="3638" b="4455"/>
          <a:stretch/>
        </p:blipFill>
        <p:spPr>
          <a:xfrm>
            <a:off x="3189605" y="3882295"/>
            <a:ext cx="1079086" cy="108093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77F1E84-E5D5-452C-A340-B80AE39A565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860" t="5639" r="-752" b="1501"/>
          <a:stretch/>
        </p:blipFill>
        <p:spPr>
          <a:xfrm>
            <a:off x="3189605" y="5250126"/>
            <a:ext cx="1126533" cy="10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6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7092F6-8930-4D37-91FD-0402CE6B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fr-CH" sz="4400"/>
              <a:t>Introduction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6A430C5C-01F3-4024-AD98-6E58355F11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7041674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1982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11865-F839-47DD-9F76-04E9178B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>
                <a:solidFill>
                  <a:srgbClr val="FFFFFF"/>
                </a:solidFill>
              </a:rPr>
              <a:t>Expériences &amp; Résultats</a:t>
            </a:r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173A43-E149-429B-A073-E58FDBDCF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" r="3324" b="1963"/>
          <a:stretch/>
        </p:blipFill>
        <p:spPr>
          <a:xfrm>
            <a:off x="6202816" y="3882294"/>
            <a:ext cx="1073825" cy="10885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52AF26-A139-40AA-BEF8-7E3B95D6B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8" t="4140" r="4148" b="3564"/>
          <a:stretch/>
        </p:blipFill>
        <p:spPr>
          <a:xfrm>
            <a:off x="7714578" y="2514464"/>
            <a:ext cx="1099703" cy="11002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FD58AF5-A32A-45D1-9243-451596314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5" t="4595" r="3217" b="3108"/>
          <a:stretch/>
        </p:blipFill>
        <p:spPr>
          <a:xfrm>
            <a:off x="7694059" y="5224571"/>
            <a:ext cx="1120222" cy="11207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F61AC36-C194-4C82-BED5-C8F61E188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1" t="1170" r="2685" b="5957"/>
          <a:stretch/>
        </p:blipFill>
        <p:spPr>
          <a:xfrm>
            <a:off x="6202816" y="2514464"/>
            <a:ext cx="1105169" cy="108093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538DE37-053E-4EFA-89CC-1994AAFB0C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5" t="3763" r="4106" b="2615"/>
          <a:stretch/>
        </p:blipFill>
        <p:spPr>
          <a:xfrm>
            <a:off x="7694541" y="3837437"/>
            <a:ext cx="1073825" cy="10986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4EAB310-F547-4467-9AB2-CBAFC10343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31" r="2881" b="2928"/>
          <a:stretch/>
        </p:blipFill>
        <p:spPr>
          <a:xfrm>
            <a:off x="6202815" y="5250126"/>
            <a:ext cx="1105169" cy="108114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6A2BD2D-0E02-483F-9FD9-DC421D6788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88" t="4141" b="2986"/>
          <a:stretch/>
        </p:blipFill>
        <p:spPr>
          <a:xfrm>
            <a:off x="4695902" y="2514464"/>
            <a:ext cx="1100320" cy="10809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3853FE6-53BC-401C-8D90-9FBAF0CD45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0" t="2663" r="3035" b="1504"/>
          <a:stretch/>
        </p:blipFill>
        <p:spPr>
          <a:xfrm>
            <a:off x="4686591" y="3882295"/>
            <a:ext cx="1073825" cy="10809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299DEDC-B86E-4340-A759-434AA4A021D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09" t="4534" r="4081" b="3649"/>
          <a:stretch/>
        </p:blipFill>
        <p:spPr>
          <a:xfrm>
            <a:off x="4686591" y="5250126"/>
            <a:ext cx="1073825" cy="108093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4467341-A655-4C44-95BA-0E8480A411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62" t="5605"/>
          <a:stretch/>
        </p:blipFill>
        <p:spPr>
          <a:xfrm>
            <a:off x="3189605" y="2514464"/>
            <a:ext cx="1099703" cy="108093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48E1D25-D988-42F5-9DC7-41A432DF44E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52" t="1" r="3638" b="4455"/>
          <a:stretch/>
        </p:blipFill>
        <p:spPr>
          <a:xfrm>
            <a:off x="3189605" y="3882295"/>
            <a:ext cx="1079086" cy="108093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77F1E84-E5D5-452C-A340-B80AE39A565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860" t="5639" r="-752" b="1501"/>
          <a:stretch/>
        </p:blipFill>
        <p:spPr>
          <a:xfrm>
            <a:off x="3189605" y="5250126"/>
            <a:ext cx="1126533" cy="108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0314B2-D682-412C-AE2F-367C93E79C3A}"/>
              </a:ext>
            </a:extLst>
          </p:cNvPr>
          <p:cNvSpPr/>
          <p:nvPr/>
        </p:nvSpPr>
        <p:spPr>
          <a:xfrm>
            <a:off x="3062177" y="2392326"/>
            <a:ext cx="1343300" cy="402973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3907D-F561-4C09-A6C8-F5FCD809867F}"/>
              </a:ext>
            </a:extLst>
          </p:cNvPr>
          <p:cNvSpPr/>
          <p:nvPr/>
        </p:nvSpPr>
        <p:spPr>
          <a:xfrm>
            <a:off x="4574412" y="3753293"/>
            <a:ext cx="1318693" cy="266877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009DE-046D-4E57-8708-333AFCD370D3}"/>
              </a:ext>
            </a:extLst>
          </p:cNvPr>
          <p:cNvSpPr/>
          <p:nvPr/>
        </p:nvSpPr>
        <p:spPr>
          <a:xfrm>
            <a:off x="4555369" y="2392325"/>
            <a:ext cx="4344081" cy="4029739"/>
          </a:xfrm>
          <a:custGeom>
            <a:avLst/>
            <a:gdLst>
              <a:gd name="connsiteX0" fmla="*/ 0 w 2869560"/>
              <a:gd name="connsiteY0" fmla="*/ 0 h 4029739"/>
              <a:gd name="connsiteX1" fmla="*/ 2869560 w 2869560"/>
              <a:gd name="connsiteY1" fmla="*/ 0 h 4029739"/>
              <a:gd name="connsiteX2" fmla="*/ 2869560 w 2869560"/>
              <a:gd name="connsiteY2" fmla="*/ 4029739 h 4029739"/>
              <a:gd name="connsiteX3" fmla="*/ 0 w 2869560"/>
              <a:gd name="connsiteY3" fmla="*/ 4029739 h 4029739"/>
              <a:gd name="connsiteX4" fmla="*/ 0 w 2869560"/>
              <a:gd name="connsiteY4" fmla="*/ 0 h 4029739"/>
              <a:gd name="connsiteX0" fmla="*/ 0 w 4343941"/>
              <a:gd name="connsiteY0" fmla="*/ 28354 h 4029739"/>
              <a:gd name="connsiteX1" fmla="*/ 4343941 w 4343941"/>
              <a:gd name="connsiteY1" fmla="*/ 0 h 4029739"/>
              <a:gd name="connsiteX2" fmla="*/ 4343941 w 4343941"/>
              <a:gd name="connsiteY2" fmla="*/ 4029739 h 4029739"/>
              <a:gd name="connsiteX3" fmla="*/ 1474381 w 4343941"/>
              <a:gd name="connsiteY3" fmla="*/ 4029739 h 4029739"/>
              <a:gd name="connsiteX4" fmla="*/ 0 w 4343941"/>
              <a:gd name="connsiteY4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0 w 4348715"/>
              <a:gd name="connsiteY4" fmla="*/ 1215656 h 4029739"/>
              <a:gd name="connsiteX5" fmla="*/ 4774 w 4348715"/>
              <a:gd name="connsiteY5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86540 h 4029739"/>
              <a:gd name="connsiteX5" fmla="*/ 0 w 4348715"/>
              <a:gd name="connsiteY5" fmla="*/ 1215656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15656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81469 w 4348715"/>
              <a:gd name="connsiteY4" fmla="*/ 1229834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81469 w 4348715"/>
              <a:gd name="connsiteY4" fmla="*/ 1265276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81469 w 4348715"/>
              <a:gd name="connsiteY4" fmla="*/ 1265276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140 w 4344081"/>
              <a:gd name="connsiteY0" fmla="*/ 28354 h 4029739"/>
              <a:gd name="connsiteX1" fmla="*/ 4344081 w 4344081"/>
              <a:gd name="connsiteY1" fmla="*/ 0 h 4029739"/>
              <a:gd name="connsiteX2" fmla="*/ 4344081 w 4344081"/>
              <a:gd name="connsiteY2" fmla="*/ 4029739 h 4029739"/>
              <a:gd name="connsiteX3" fmla="*/ 1474521 w 4344081"/>
              <a:gd name="connsiteY3" fmla="*/ 4029739 h 4029739"/>
              <a:gd name="connsiteX4" fmla="*/ 1476835 w 4344081"/>
              <a:gd name="connsiteY4" fmla="*/ 1265276 h 4029739"/>
              <a:gd name="connsiteX5" fmla="*/ 9543 w 4344081"/>
              <a:gd name="connsiteY5" fmla="*/ 1272363 h 4029739"/>
              <a:gd name="connsiteX6" fmla="*/ 140 w 4344081"/>
              <a:gd name="connsiteY6" fmla="*/ 28354 h 402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4081" h="4029739">
                <a:moveTo>
                  <a:pt x="140" y="28354"/>
                </a:moveTo>
                <a:lnTo>
                  <a:pt x="4344081" y="0"/>
                </a:lnTo>
                <a:lnTo>
                  <a:pt x="4344081" y="4029739"/>
                </a:lnTo>
                <a:lnTo>
                  <a:pt x="1474521" y="4029739"/>
                </a:lnTo>
                <a:cubicBezTo>
                  <a:pt x="1479837" y="3409507"/>
                  <a:pt x="1475268" y="1918587"/>
                  <a:pt x="1476835" y="1265276"/>
                </a:cubicBezTo>
                <a:lnTo>
                  <a:pt x="9543" y="1272363"/>
                </a:lnTo>
                <a:cubicBezTo>
                  <a:pt x="11134" y="876596"/>
                  <a:pt x="-1451" y="424121"/>
                  <a:pt x="140" y="28354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9A3EA0C-E01B-4952-A1BF-16210FC2362E}"/>
              </a:ext>
            </a:extLst>
          </p:cNvPr>
          <p:cNvSpPr txBox="1"/>
          <p:nvPr/>
        </p:nvSpPr>
        <p:spPr>
          <a:xfrm>
            <a:off x="534606" y="3595402"/>
            <a:ext cx="16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C00000"/>
                </a:solidFill>
              </a:rPr>
              <a:t>Café</a:t>
            </a:r>
          </a:p>
          <a:p>
            <a:r>
              <a:rPr lang="fr-CH" sz="2400" b="1" dirty="0">
                <a:solidFill>
                  <a:srgbClr val="00B0F0"/>
                </a:solidFill>
              </a:rPr>
              <a:t>Poivre</a:t>
            </a:r>
          </a:p>
          <a:p>
            <a:r>
              <a:rPr lang="fr-CH" sz="2400" b="1" dirty="0">
                <a:solidFill>
                  <a:srgbClr val="00B050"/>
                </a:solidFill>
              </a:rPr>
              <a:t>Autre</a:t>
            </a:r>
          </a:p>
        </p:txBody>
      </p:sp>
    </p:spTree>
    <p:extLst>
      <p:ext uri="{BB962C8B-B14F-4D97-AF65-F5344CB8AC3E}">
        <p14:creationId xmlns:p14="http://schemas.microsoft.com/office/powerpoint/2010/main" val="1708282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11865-F839-47DD-9F76-04E9178B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>
                <a:solidFill>
                  <a:srgbClr val="FFFFFF"/>
                </a:solidFill>
              </a:rPr>
              <a:t>Expériences &amp; Résultats</a:t>
            </a:r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173A43-E149-429B-A073-E58FDBDCF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2801" r="3923" b="2940"/>
          <a:stretch/>
        </p:blipFill>
        <p:spPr>
          <a:xfrm>
            <a:off x="6202814" y="3873725"/>
            <a:ext cx="1073825" cy="11082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52AF26-A139-40AA-BEF8-7E3B95D6B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1755" b="3027"/>
          <a:stretch/>
        </p:blipFill>
        <p:spPr>
          <a:xfrm>
            <a:off x="7711080" y="2514464"/>
            <a:ext cx="1073825" cy="10809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FD58AF5-A32A-45D1-9243-451596314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 r="2311"/>
          <a:stretch/>
        </p:blipFill>
        <p:spPr>
          <a:xfrm>
            <a:off x="7694665" y="5241851"/>
            <a:ext cx="1093144" cy="1073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F61AC36-C194-4C82-BED5-C8F61E188D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7473" y="2514464"/>
            <a:ext cx="1075855" cy="108093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538DE37-053E-4EFA-89CC-1994AAFB0C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531" y="3864618"/>
            <a:ext cx="1086921" cy="108521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4EAB310-F547-4467-9AB2-CBAFC10343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5677" y="5250126"/>
            <a:ext cx="1079445" cy="108114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6A2BD2D-0E02-483F-9FD9-DC421D6788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593" y="2514464"/>
            <a:ext cx="1080938" cy="10809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3853FE6-53BC-401C-8D90-9FBAF0CD45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9"/>
          <a:stretch/>
        </p:blipFill>
        <p:spPr>
          <a:xfrm>
            <a:off x="4686591" y="3883311"/>
            <a:ext cx="1073825" cy="10665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299DEDC-B86E-4340-A759-434AA4A021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591" y="5253682"/>
            <a:ext cx="1073825" cy="10738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4467341-A655-4C44-95BA-0E8480A411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097" y="2514464"/>
            <a:ext cx="1062719" cy="108093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48E1D25-D988-42F5-9DC7-41A432DF44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381" y="3882295"/>
            <a:ext cx="1077533" cy="108093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CD6E1A-899C-420D-BC7D-76909E277FE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2402" y="5256153"/>
            <a:ext cx="1067203" cy="10688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6D9E9B-5D2A-4580-BA47-5233A55E5303}"/>
              </a:ext>
            </a:extLst>
          </p:cNvPr>
          <p:cNvSpPr/>
          <p:nvPr/>
        </p:nvSpPr>
        <p:spPr>
          <a:xfrm>
            <a:off x="3062177" y="2392326"/>
            <a:ext cx="1343300" cy="402973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06C38-A293-4B42-82FB-2EF693080712}"/>
              </a:ext>
            </a:extLst>
          </p:cNvPr>
          <p:cNvSpPr/>
          <p:nvPr/>
        </p:nvSpPr>
        <p:spPr>
          <a:xfrm>
            <a:off x="4574412" y="3753293"/>
            <a:ext cx="1318693" cy="266877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B836-5E99-4851-A0B4-9FF42C9866FA}"/>
              </a:ext>
            </a:extLst>
          </p:cNvPr>
          <p:cNvSpPr/>
          <p:nvPr/>
        </p:nvSpPr>
        <p:spPr>
          <a:xfrm>
            <a:off x="4555369" y="2392325"/>
            <a:ext cx="4344081" cy="4029739"/>
          </a:xfrm>
          <a:custGeom>
            <a:avLst/>
            <a:gdLst>
              <a:gd name="connsiteX0" fmla="*/ 0 w 2869560"/>
              <a:gd name="connsiteY0" fmla="*/ 0 h 4029739"/>
              <a:gd name="connsiteX1" fmla="*/ 2869560 w 2869560"/>
              <a:gd name="connsiteY1" fmla="*/ 0 h 4029739"/>
              <a:gd name="connsiteX2" fmla="*/ 2869560 w 2869560"/>
              <a:gd name="connsiteY2" fmla="*/ 4029739 h 4029739"/>
              <a:gd name="connsiteX3" fmla="*/ 0 w 2869560"/>
              <a:gd name="connsiteY3" fmla="*/ 4029739 h 4029739"/>
              <a:gd name="connsiteX4" fmla="*/ 0 w 2869560"/>
              <a:gd name="connsiteY4" fmla="*/ 0 h 4029739"/>
              <a:gd name="connsiteX0" fmla="*/ 0 w 4343941"/>
              <a:gd name="connsiteY0" fmla="*/ 28354 h 4029739"/>
              <a:gd name="connsiteX1" fmla="*/ 4343941 w 4343941"/>
              <a:gd name="connsiteY1" fmla="*/ 0 h 4029739"/>
              <a:gd name="connsiteX2" fmla="*/ 4343941 w 4343941"/>
              <a:gd name="connsiteY2" fmla="*/ 4029739 h 4029739"/>
              <a:gd name="connsiteX3" fmla="*/ 1474381 w 4343941"/>
              <a:gd name="connsiteY3" fmla="*/ 4029739 h 4029739"/>
              <a:gd name="connsiteX4" fmla="*/ 0 w 4343941"/>
              <a:gd name="connsiteY4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0 w 4348715"/>
              <a:gd name="connsiteY4" fmla="*/ 1215656 h 4029739"/>
              <a:gd name="connsiteX5" fmla="*/ 4774 w 4348715"/>
              <a:gd name="connsiteY5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86540 h 4029739"/>
              <a:gd name="connsiteX5" fmla="*/ 0 w 4348715"/>
              <a:gd name="connsiteY5" fmla="*/ 1215656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15656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53116 w 4348715"/>
              <a:gd name="connsiteY4" fmla="*/ 1258187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81469 w 4348715"/>
              <a:gd name="connsiteY4" fmla="*/ 1229834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81469 w 4348715"/>
              <a:gd name="connsiteY4" fmla="*/ 1265276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4774 w 4348715"/>
              <a:gd name="connsiteY0" fmla="*/ 28354 h 4029739"/>
              <a:gd name="connsiteX1" fmla="*/ 4348715 w 4348715"/>
              <a:gd name="connsiteY1" fmla="*/ 0 h 4029739"/>
              <a:gd name="connsiteX2" fmla="*/ 4348715 w 4348715"/>
              <a:gd name="connsiteY2" fmla="*/ 4029739 h 4029739"/>
              <a:gd name="connsiteX3" fmla="*/ 1479155 w 4348715"/>
              <a:gd name="connsiteY3" fmla="*/ 4029739 h 4029739"/>
              <a:gd name="connsiteX4" fmla="*/ 1481469 w 4348715"/>
              <a:gd name="connsiteY4" fmla="*/ 1265276 h 4029739"/>
              <a:gd name="connsiteX5" fmla="*/ 0 w 4348715"/>
              <a:gd name="connsiteY5" fmla="*/ 1244010 h 4029739"/>
              <a:gd name="connsiteX6" fmla="*/ 4774 w 4348715"/>
              <a:gd name="connsiteY6" fmla="*/ 28354 h 4029739"/>
              <a:gd name="connsiteX0" fmla="*/ 140 w 4344081"/>
              <a:gd name="connsiteY0" fmla="*/ 28354 h 4029739"/>
              <a:gd name="connsiteX1" fmla="*/ 4344081 w 4344081"/>
              <a:gd name="connsiteY1" fmla="*/ 0 h 4029739"/>
              <a:gd name="connsiteX2" fmla="*/ 4344081 w 4344081"/>
              <a:gd name="connsiteY2" fmla="*/ 4029739 h 4029739"/>
              <a:gd name="connsiteX3" fmla="*/ 1474521 w 4344081"/>
              <a:gd name="connsiteY3" fmla="*/ 4029739 h 4029739"/>
              <a:gd name="connsiteX4" fmla="*/ 1476835 w 4344081"/>
              <a:gd name="connsiteY4" fmla="*/ 1265276 h 4029739"/>
              <a:gd name="connsiteX5" fmla="*/ 9543 w 4344081"/>
              <a:gd name="connsiteY5" fmla="*/ 1272363 h 4029739"/>
              <a:gd name="connsiteX6" fmla="*/ 140 w 4344081"/>
              <a:gd name="connsiteY6" fmla="*/ 28354 h 402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4081" h="4029739">
                <a:moveTo>
                  <a:pt x="140" y="28354"/>
                </a:moveTo>
                <a:lnTo>
                  <a:pt x="4344081" y="0"/>
                </a:lnTo>
                <a:lnTo>
                  <a:pt x="4344081" y="4029739"/>
                </a:lnTo>
                <a:lnTo>
                  <a:pt x="1474521" y="4029739"/>
                </a:lnTo>
                <a:cubicBezTo>
                  <a:pt x="1479837" y="3409507"/>
                  <a:pt x="1475268" y="1918587"/>
                  <a:pt x="1476835" y="1265276"/>
                </a:cubicBezTo>
                <a:lnTo>
                  <a:pt x="9543" y="1272363"/>
                </a:lnTo>
                <a:cubicBezTo>
                  <a:pt x="11134" y="876596"/>
                  <a:pt x="-1451" y="424121"/>
                  <a:pt x="140" y="28354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4C5A5E-6C74-49B0-95AA-5C88E2EE75B2}"/>
              </a:ext>
            </a:extLst>
          </p:cNvPr>
          <p:cNvSpPr txBox="1"/>
          <p:nvPr/>
        </p:nvSpPr>
        <p:spPr>
          <a:xfrm>
            <a:off x="534606" y="3595402"/>
            <a:ext cx="16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C00000"/>
                </a:solidFill>
              </a:rPr>
              <a:t>Café</a:t>
            </a:r>
          </a:p>
          <a:p>
            <a:r>
              <a:rPr lang="fr-CH" sz="2400" b="1" dirty="0">
                <a:solidFill>
                  <a:srgbClr val="00B0F0"/>
                </a:solidFill>
              </a:rPr>
              <a:t>Poivre</a:t>
            </a:r>
          </a:p>
          <a:p>
            <a:r>
              <a:rPr lang="fr-CH" sz="2400" b="1" dirty="0">
                <a:solidFill>
                  <a:srgbClr val="00B050"/>
                </a:solidFill>
              </a:rPr>
              <a:t>Autre</a:t>
            </a:r>
          </a:p>
        </p:txBody>
      </p:sp>
    </p:spTree>
    <p:extLst>
      <p:ext uri="{BB962C8B-B14F-4D97-AF65-F5344CB8AC3E}">
        <p14:creationId xmlns:p14="http://schemas.microsoft.com/office/powerpoint/2010/main" val="4274158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C8C311-8C82-4AC8-B80B-89A0BE9B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fr-CH" sz="4400" dirty="0">
                <a:solidFill>
                  <a:srgbClr val="FFFFFF"/>
                </a:solidFill>
              </a:rPr>
              <a:t>Expériences &amp; 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1AA249-122E-43DC-AB9A-C18D88627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r>
              <a:rPr lang="fr-CH" sz="2000" dirty="0">
                <a:solidFill>
                  <a:srgbClr val="FFFFFF"/>
                </a:solidFill>
              </a:rPr>
              <a:t>Expérience</a:t>
            </a:r>
          </a:p>
          <a:p>
            <a:pPr lvl="1"/>
            <a:r>
              <a:rPr lang="fr-CH" dirty="0">
                <a:solidFill>
                  <a:srgbClr val="FFFFFF"/>
                </a:solidFill>
              </a:rPr>
              <a:t>Créer un set de données</a:t>
            </a:r>
          </a:p>
          <a:p>
            <a:pPr lvl="1"/>
            <a:r>
              <a:rPr lang="fr-CH" dirty="0">
                <a:solidFill>
                  <a:srgbClr val="FFFFFF"/>
                </a:solidFill>
              </a:rPr>
              <a:t>Entraîner un modèle</a:t>
            </a:r>
          </a:p>
          <a:p>
            <a:pPr lvl="1"/>
            <a:r>
              <a:rPr lang="fr-CH" dirty="0">
                <a:solidFill>
                  <a:srgbClr val="FFFFFF"/>
                </a:solidFill>
              </a:rPr>
              <a:t>Tester le modèle</a:t>
            </a:r>
          </a:p>
          <a:p>
            <a:pPr lvl="1"/>
            <a:r>
              <a:rPr lang="fr-CH" dirty="0">
                <a:solidFill>
                  <a:srgbClr val="FFFFFF"/>
                </a:solidFill>
              </a:rPr>
              <a:t>En tirer des conclusions, faire des suppositions</a:t>
            </a:r>
          </a:p>
          <a:p>
            <a:pPr lvl="1"/>
            <a:endParaRPr lang="fr-CH" dirty="0">
              <a:solidFill>
                <a:srgbClr val="FFFFFF"/>
              </a:solidFill>
            </a:endParaRPr>
          </a:p>
          <a:p>
            <a:r>
              <a:rPr lang="fr-CH" sz="2000" dirty="0">
                <a:solidFill>
                  <a:srgbClr val="FFFFFF"/>
                </a:solidFill>
              </a:rPr>
              <a:t>Validation croisée : K = 5</a:t>
            </a:r>
          </a:p>
          <a:p>
            <a:pPr lvl="1"/>
            <a:r>
              <a:rPr lang="fr-CH" sz="1600" dirty="0">
                <a:solidFill>
                  <a:srgbClr val="FFFFFF"/>
                </a:solidFill>
              </a:rPr>
              <a:t>80% Entraînement</a:t>
            </a:r>
          </a:p>
          <a:p>
            <a:pPr lvl="1"/>
            <a:r>
              <a:rPr lang="fr-CH" sz="1600" dirty="0">
                <a:solidFill>
                  <a:srgbClr val="FFFFFF"/>
                </a:solidFill>
              </a:rPr>
              <a:t>20% Validation</a:t>
            </a:r>
          </a:p>
        </p:txBody>
      </p:sp>
    </p:spTree>
    <p:extLst>
      <p:ext uri="{BB962C8B-B14F-4D97-AF65-F5344CB8AC3E}">
        <p14:creationId xmlns:p14="http://schemas.microsoft.com/office/powerpoint/2010/main" val="1061197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0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40" name="Picture 22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4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913ABE-0FFF-4445-9EB7-29E0C472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CH" sz="2400" dirty="0">
                <a:solidFill>
                  <a:srgbClr val="FFFFFF"/>
                </a:solidFill>
              </a:rPr>
              <a:t>Expériences &amp; Résultats – 1</a:t>
            </a:r>
            <a:br>
              <a:rPr lang="fr-CH" sz="2400" dirty="0">
                <a:solidFill>
                  <a:srgbClr val="FFFFFF"/>
                </a:solidFill>
              </a:rPr>
            </a:br>
            <a:r>
              <a:rPr lang="fr-CH" sz="1800" dirty="0">
                <a:solidFill>
                  <a:srgbClr val="FFFFFF"/>
                </a:solidFill>
              </a:rPr>
              <a:t>Reconnaître les champs</a:t>
            </a:r>
            <a:endParaRPr lang="fr-CH" sz="2400" dirty="0">
              <a:solidFill>
                <a:srgbClr val="FFFFFF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048874-A01D-4C11-8FA3-EB834D2F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fr-CH" sz="1400" dirty="0">
                <a:solidFill>
                  <a:srgbClr val="FFFFFF"/>
                </a:solidFill>
              </a:rPr>
              <a:t>Set</a:t>
            </a:r>
          </a:p>
          <a:p>
            <a:pPr lvl="1"/>
            <a:r>
              <a:rPr lang="fr-CH" sz="1400" dirty="0">
                <a:solidFill>
                  <a:srgbClr val="FFFFFF"/>
                </a:solidFill>
              </a:rPr>
              <a:t>Images de Sentinel-2 (fin février 2019)</a:t>
            </a:r>
          </a:p>
          <a:p>
            <a:pPr lvl="1"/>
            <a:r>
              <a:rPr lang="fr-CH" sz="1400" dirty="0">
                <a:solidFill>
                  <a:srgbClr val="FFFFFF"/>
                </a:solidFill>
              </a:rPr>
              <a:t>90/90</a:t>
            </a:r>
          </a:p>
          <a:p>
            <a:pPr lvl="1"/>
            <a:r>
              <a:rPr lang="fr-CH" sz="1400" dirty="0">
                <a:solidFill>
                  <a:srgbClr val="FFFFFF"/>
                </a:solidFill>
              </a:rPr>
              <a:t>Classes équilibrées à la main</a:t>
            </a:r>
          </a:p>
          <a:p>
            <a:pPr lvl="1"/>
            <a:r>
              <a:rPr lang="fr-CH" sz="1400" dirty="0">
                <a:solidFill>
                  <a:srgbClr val="FFFFFF"/>
                </a:solidFill>
              </a:rPr>
              <a:t>Café contre villes, forêts ou mers</a:t>
            </a:r>
          </a:p>
          <a:p>
            <a:pPr lvl="2"/>
            <a:r>
              <a:rPr lang="fr-CH" sz="1200" dirty="0">
                <a:solidFill>
                  <a:srgbClr val="FFFFFF"/>
                </a:solidFill>
              </a:rPr>
              <a:t>Café : 557</a:t>
            </a:r>
          </a:p>
          <a:p>
            <a:pPr lvl="2"/>
            <a:r>
              <a:rPr lang="fr-CH" sz="1200" dirty="0">
                <a:solidFill>
                  <a:srgbClr val="FFFFFF"/>
                </a:solidFill>
              </a:rPr>
              <a:t>Pas café : 558</a:t>
            </a:r>
            <a:endParaRPr lang="fr-CH" sz="1400" dirty="0">
              <a:solidFill>
                <a:srgbClr val="FFFFFF"/>
              </a:solidFill>
            </a:endParaRPr>
          </a:p>
          <a:p>
            <a:r>
              <a:rPr lang="fr-CH" sz="1400" dirty="0">
                <a:solidFill>
                  <a:srgbClr val="FFFFFF"/>
                </a:solidFill>
              </a:rPr>
              <a:t>Reconnaît les parties brunes</a:t>
            </a:r>
          </a:p>
          <a:p>
            <a:pPr lvl="1"/>
            <a:r>
              <a:rPr lang="fr-CH" sz="1400" dirty="0">
                <a:solidFill>
                  <a:srgbClr val="FFFFFF"/>
                </a:solidFill>
              </a:rPr>
              <a:t>Résultats plutôt bons</a:t>
            </a:r>
          </a:p>
          <a:p>
            <a:pPr lvl="1"/>
            <a:r>
              <a:rPr lang="fr-CH" sz="1400" dirty="0">
                <a:solidFill>
                  <a:srgbClr val="FFFFFF"/>
                </a:solidFill>
              </a:rPr>
              <a:t>Ne reconnaît pas forcément le café</a:t>
            </a: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698974-53DF-46E7-9089-1F95A98C5F4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93085" y="2011249"/>
            <a:ext cx="5629268" cy="282870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2233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872599-AAAC-4C4F-B390-D4A42D19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 fontScale="90000"/>
          </a:bodyPr>
          <a:lstStyle/>
          <a:p>
            <a:r>
              <a:rPr lang="fr-CH" sz="2700" dirty="0"/>
              <a:t>Expériences &amp; Résultats – 2</a:t>
            </a:r>
            <a:br>
              <a:rPr lang="fr-CH" sz="2400" dirty="0"/>
            </a:br>
            <a:r>
              <a:rPr lang="fr-CH" sz="2000" dirty="0"/>
              <a:t>Tester les bandes les plus utiles</a:t>
            </a:r>
            <a:endParaRPr lang="fr-CH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DE0EBD-4142-41A7-83B5-CD9A103E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fr-CH" sz="1400" dirty="0"/>
              <a:t>Set</a:t>
            </a:r>
          </a:p>
          <a:p>
            <a:pPr lvl="1"/>
            <a:r>
              <a:rPr lang="fr-CH" sz="1400" dirty="0"/>
              <a:t>Images de Sentinel-2 (fin février 2019)</a:t>
            </a:r>
          </a:p>
          <a:p>
            <a:pPr lvl="1"/>
            <a:r>
              <a:rPr lang="fr-CH" sz="1400" dirty="0"/>
              <a:t>15/15</a:t>
            </a:r>
          </a:p>
          <a:p>
            <a:pPr lvl="1"/>
            <a:r>
              <a:rPr lang="fr-CH" sz="1400" dirty="0">
                <a:solidFill>
                  <a:srgbClr val="FFFFFF"/>
                </a:solidFill>
              </a:rPr>
              <a:t>Classes équilibrées à la main</a:t>
            </a:r>
            <a:endParaRPr lang="fr-CH" sz="1400" dirty="0"/>
          </a:p>
          <a:p>
            <a:pPr lvl="1"/>
            <a:r>
              <a:rPr lang="fr-CH" sz="1400" dirty="0"/>
              <a:t>Café contre poivre, ville, forêt, caoutchouc ou mer</a:t>
            </a:r>
          </a:p>
          <a:p>
            <a:pPr lvl="2"/>
            <a:r>
              <a:rPr lang="fr-CH" sz="1400" dirty="0"/>
              <a:t>Café: 2156</a:t>
            </a:r>
          </a:p>
          <a:p>
            <a:pPr lvl="2"/>
            <a:r>
              <a:rPr lang="fr-CH" sz="1400" dirty="0"/>
              <a:t>Pas café: 2231</a:t>
            </a:r>
          </a:p>
          <a:p>
            <a:pPr lvl="2"/>
            <a:endParaRPr lang="fr-CH" sz="1400" dirty="0"/>
          </a:p>
          <a:p>
            <a:r>
              <a:rPr lang="fr-CH" sz="1400" dirty="0"/>
              <a:t>Même avec une bande on arrive à une visibilité de plus de 75%</a:t>
            </a:r>
          </a:p>
          <a:p>
            <a:pPr lvl="1"/>
            <a:r>
              <a:rPr lang="fr-CH" sz="1400" dirty="0"/>
              <a:t>Rouge et infra-rouge en tête</a:t>
            </a:r>
          </a:p>
          <a:p>
            <a:r>
              <a:rPr lang="fr-CH" sz="1400" dirty="0"/>
              <a:t>Il faut 3 bandes au minimum pour atteindre plus de 80% dans toutes les mesures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D79C39E-12D0-4E97-AAAB-852B20C54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88308"/>
              </p:ext>
            </p:extLst>
          </p:nvPr>
        </p:nvGraphicFramePr>
        <p:xfrm>
          <a:off x="5276090" y="1208032"/>
          <a:ext cx="6303137" cy="4411456"/>
        </p:xfrm>
        <a:graphic>
          <a:graphicData uri="http://schemas.openxmlformats.org/drawingml/2006/table">
            <a:tbl>
              <a:tblPr firstRow="1" firstCol="1" bandRow="1"/>
              <a:tblGrid>
                <a:gridCol w="2620367">
                  <a:extLst>
                    <a:ext uri="{9D8B030D-6E8A-4147-A177-3AD203B41FA5}">
                      <a16:colId xmlns:a16="http://schemas.microsoft.com/office/drawing/2014/main" val="3334766912"/>
                    </a:ext>
                  </a:extLst>
                </a:gridCol>
                <a:gridCol w="967792">
                  <a:extLst>
                    <a:ext uri="{9D8B030D-6E8A-4147-A177-3AD203B41FA5}">
                      <a16:colId xmlns:a16="http://schemas.microsoft.com/office/drawing/2014/main" val="1547491815"/>
                    </a:ext>
                  </a:extLst>
                </a:gridCol>
                <a:gridCol w="994413">
                  <a:extLst>
                    <a:ext uri="{9D8B030D-6E8A-4147-A177-3AD203B41FA5}">
                      <a16:colId xmlns:a16="http://schemas.microsoft.com/office/drawing/2014/main" val="2033737018"/>
                    </a:ext>
                  </a:extLst>
                </a:gridCol>
                <a:gridCol w="857211">
                  <a:extLst>
                    <a:ext uri="{9D8B030D-6E8A-4147-A177-3AD203B41FA5}">
                      <a16:colId xmlns:a16="http://schemas.microsoft.com/office/drawing/2014/main" val="432603967"/>
                    </a:ext>
                  </a:extLst>
                </a:gridCol>
                <a:gridCol w="863354">
                  <a:extLst>
                    <a:ext uri="{9D8B030D-6E8A-4147-A177-3AD203B41FA5}">
                      <a16:colId xmlns:a16="http://schemas.microsoft.com/office/drawing/2014/main" val="984625833"/>
                    </a:ext>
                  </a:extLst>
                </a:gridCol>
              </a:tblGrid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Bande(s) utilisée(s)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Visibilité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Précision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Rappel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F-Score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>
                      <a:noFill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004921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Vert, Rouge et Infra-Rouge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85.48%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80.73%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93.53%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86.66%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45078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 et 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85.02%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80.62%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92.18%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85.97%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243711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 et Infra-Rouge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83.90%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80.42%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89.70%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84.68%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199358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Rouge et Infra-Rouge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86.14%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82.44%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90.50%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86.27%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511900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Vert, Rouge et Infra-Rouge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85.71%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83.08%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89.61%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86.18%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657601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Vert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81.90%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76.59%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90.03%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82.72%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92159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83.82%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77.27%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94.18%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84.87%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21299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Infra-Rouge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81.95%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76.28%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91.14%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82.93%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568243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 et 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82.07%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77.59%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90.57%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83.39%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28064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 et Infra-Rouge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82.53%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77.75%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91.23%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83.85%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425075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Rouge et Infra-Rouge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83.52%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77.23%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93.33%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84.50%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21804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76.50%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73.43%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84.52%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78.00%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958193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75.07%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68.04%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93.44%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78.52%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959450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80.65%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75.31%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91.17%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704850" algn="l"/>
                        </a:tabLst>
                      </a:pPr>
                      <a:r>
                        <a:rPr lang="fr-FR" sz="14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82.41%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411737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Infra-Rouge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76.70%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71.03%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89.96%</a:t>
                      </a:r>
                      <a:endParaRPr lang="fr-FR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79.93%</a:t>
                      </a:r>
                      <a:endParaRPr lang="fr-FR" sz="2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465" marR="88465" marT="1228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46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38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3F5796-B2A7-49D5-8014-3C7411E6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495C7AB3-DDDA-4FA0-BF21-964CA7FB0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82A587BB-1778-4DFA-8299-55EC69E75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8C9D7-A4DB-432E-ABE5-4B00662F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362065-0C36-4BF8-B280-5CF7013D0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FCFEA8-15AC-4436-AEDE-D8C781E8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fr-CH" sz="2700" dirty="0"/>
              <a:t>Expériences &amp; Résultats – 3</a:t>
            </a:r>
            <a:br>
              <a:rPr lang="fr-CH" dirty="0"/>
            </a:br>
            <a:r>
              <a:rPr lang="fr-CH" sz="2000" dirty="0"/>
              <a:t>Tester la différentiation entre le poivre et le café</a:t>
            </a:r>
            <a:endParaRPr lang="fr-C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8F1801-B0E5-4E94-8FA9-8E8B71EEE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DC448-8548-4429-B7E4-58CF76CF9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29" y="2037021"/>
            <a:ext cx="6423211" cy="3599316"/>
          </a:xfrm>
        </p:spPr>
        <p:txBody>
          <a:bodyPr>
            <a:noAutofit/>
          </a:bodyPr>
          <a:lstStyle/>
          <a:p>
            <a:r>
              <a:rPr lang="fr-CH" sz="1200" dirty="0"/>
              <a:t>Set</a:t>
            </a:r>
          </a:p>
          <a:p>
            <a:pPr lvl="1"/>
            <a:r>
              <a:rPr lang="fr-CH" sz="1200" dirty="0"/>
              <a:t>Images de Sentinel-2 (fin février 2019)</a:t>
            </a:r>
          </a:p>
          <a:p>
            <a:pPr lvl="1"/>
            <a:r>
              <a:rPr lang="fr-CH" sz="1200" dirty="0"/>
              <a:t>15/15</a:t>
            </a:r>
          </a:p>
          <a:p>
            <a:pPr lvl="1"/>
            <a:r>
              <a:rPr lang="fr-CH" sz="1200" dirty="0"/>
              <a:t>Classes équilibrées à la main</a:t>
            </a:r>
          </a:p>
          <a:p>
            <a:pPr lvl="1"/>
            <a:r>
              <a:rPr lang="fr-CH" sz="1200" dirty="0"/>
              <a:t>Café contre poivre</a:t>
            </a:r>
          </a:p>
          <a:p>
            <a:pPr lvl="2"/>
            <a:r>
              <a:rPr lang="fr-CH" sz="1200" dirty="0"/>
              <a:t>Café: 668</a:t>
            </a:r>
          </a:p>
          <a:p>
            <a:pPr lvl="2"/>
            <a:r>
              <a:rPr lang="fr-CH" sz="1200" dirty="0"/>
              <a:t>Poivre: 669</a:t>
            </a:r>
          </a:p>
          <a:p>
            <a:r>
              <a:rPr lang="fr-CH" sz="1200" dirty="0"/>
              <a:t>Arrive à plus de 70% environ</a:t>
            </a:r>
          </a:p>
          <a:p>
            <a:pPr marL="0" indent="0">
              <a:buNone/>
            </a:pPr>
            <a:endParaRPr lang="fr-CH" sz="1200" dirty="0"/>
          </a:p>
          <a:p>
            <a:r>
              <a:rPr lang="fr-CH" sz="1200" dirty="0"/>
              <a:t>Set</a:t>
            </a:r>
          </a:p>
          <a:p>
            <a:pPr lvl="1"/>
            <a:r>
              <a:rPr lang="fr-CH" sz="1200" dirty="0"/>
              <a:t>Images de Sentinel-2 (fin février 2019)</a:t>
            </a:r>
          </a:p>
          <a:p>
            <a:pPr lvl="1"/>
            <a:r>
              <a:rPr lang="fr-CH" sz="1200" dirty="0"/>
              <a:t>15/15</a:t>
            </a:r>
          </a:p>
          <a:p>
            <a:pPr lvl="1"/>
            <a:r>
              <a:rPr lang="fr-CH" sz="1200" dirty="0"/>
              <a:t>Classes équilibrées à la main</a:t>
            </a:r>
          </a:p>
          <a:p>
            <a:pPr lvl="1"/>
            <a:r>
              <a:rPr lang="fr-CH" sz="1200" dirty="0"/>
              <a:t>Café contre poivre contre autre (forêt et caoutchouc)</a:t>
            </a:r>
          </a:p>
          <a:p>
            <a:pPr lvl="2"/>
            <a:r>
              <a:rPr lang="fr-CH" sz="1200" dirty="0"/>
              <a:t>Café: 668</a:t>
            </a:r>
          </a:p>
          <a:p>
            <a:pPr lvl="2"/>
            <a:r>
              <a:rPr lang="fr-CH" sz="1200" dirty="0"/>
              <a:t>Poivre: 669</a:t>
            </a:r>
          </a:p>
          <a:p>
            <a:pPr lvl="2"/>
            <a:r>
              <a:rPr lang="fr-CH" sz="1200" dirty="0"/>
              <a:t>Autre: 682</a:t>
            </a:r>
          </a:p>
          <a:p>
            <a:r>
              <a:rPr lang="fr-CH" sz="1200" dirty="0"/>
              <a:t>Classe «autre» bien classée</a:t>
            </a:r>
          </a:p>
          <a:p>
            <a:r>
              <a:rPr lang="fr-CH" sz="1200" dirty="0"/>
              <a:t>Confond souvent café et poivre</a:t>
            </a:r>
          </a:p>
          <a:p>
            <a:endParaRPr lang="fr-CH" sz="1200" dirty="0"/>
          </a:p>
          <a:p>
            <a:pPr lvl="1"/>
            <a:endParaRPr lang="fr-CH" sz="1200" dirty="0"/>
          </a:p>
          <a:p>
            <a:endParaRPr lang="fr-CH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3C105-1746-4C41-8B80-BD68834F001A}"/>
              </a:ext>
            </a:extLst>
          </p:cNvPr>
          <p:cNvSpPr/>
          <p:nvPr/>
        </p:nvSpPr>
        <p:spPr>
          <a:xfrm>
            <a:off x="4903442" y="2859907"/>
            <a:ext cx="4230398" cy="17066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41E39A-8FC7-4647-A3FE-6BC8B17C50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14" y="3527000"/>
            <a:ext cx="1761848" cy="83418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045E47-7913-4762-86A7-0142AECA9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369" y="190036"/>
            <a:ext cx="2633764" cy="27723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B1DBD5-6E95-4FE8-89D5-5147D5A3CEB4}"/>
              </a:ext>
            </a:extLst>
          </p:cNvPr>
          <p:cNvSpPr/>
          <p:nvPr/>
        </p:nvSpPr>
        <p:spPr>
          <a:xfrm>
            <a:off x="5862320" y="4321300"/>
            <a:ext cx="3271520" cy="25366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F61728-9BE5-41EA-AA74-9148BE8A1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034" y="3003539"/>
            <a:ext cx="5421790" cy="386302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51ADB00-D19F-48BD-9911-D6E302501DE4}"/>
              </a:ext>
            </a:extLst>
          </p:cNvPr>
          <p:cNvSpPr txBox="1"/>
          <p:nvPr/>
        </p:nvSpPr>
        <p:spPr>
          <a:xfrm>
            <a:off x="4951137" y="3379935"/>
            <a:ext cx="168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   Autre   Poivre  Café</a:t>
            </a:r>
          </a:p>
        </p:txBody>
      </p:sp>
    </p:spTree>
    <p:extLst>
      <p:ext uri="{BB962C8B-B14F-4D97-AF65-F5344CB8AC3E}">
        <p14:creationId xmlns:p14="http://schemas.microsoft.com/office/powerpoint/2010/main" val="3580196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C7A27D-9D79-44A5-A0A7-1370F811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fr-CH" dirty="0"/>
              <a:t>Expériences &amp; Résultats – 4 Intro</a:t>
            </a:r>
            <a:br>
              <a:rPr lang="fr-CH" dirty="0"/>
            </a:br>
            <a:r>
              <a:rPr lang="fr-CH" sz="1800" dirty="0"/>
              <a:t>Multi saisons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6E56383-E66B-46CD-9759-A14C058A7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16553"/>
            <a:ext cx="6423211" cy="3599316"/>
          </a:xfrm>
        </p:spPr>
        <p:txBody>
          <a:bodyPr>
            <a:normAutofit/>
          </a:bodyPr>
          <a:lstStyle/>
          <a:p>
            <a:r>
              <a:rPr lang="fr-CH" sz="1400" dirty="0"/>
              <a:t>Set</a:t>
            </a:r>
          </a:p>
          <a:p>
            <a:pPr lvl="1"/>
            <a:r>
              <a:rPr lang="fr-CH" sz="1400" dirty="0"/>
              <a:t>Images de Sentinel-2 (fin septembre/octobre 2019, fin décembre 2019 et mi-mars 2020)</a:t>
            </a:r>
          </a:p>
          <a:p>
            <a:pPr lvl="1"/>
            <a:r>
              <a:rPr lang="fr-CH" sz="1400" dirty="0"/>
              <a:t>15/15</a:t>
            </a:r>
          </a:p>
          <a:p>
            <a:pPr lvl="1"/>
            <a:r>
              <a:rPr lang="fr-CH" sz="1400" dirty="0"/>
              <a:t>Classes équilibrées à la main</a:t>
            </a:r>
          </a:p>
          <a:p>
            <a:pPr lvl="1"/>
            <a:r>
              <a:rPr lang="fr-CH" sz="1400" dirty="0"/>
              <a:t>Les 4 bandes de couleur</a:t>
            </a:r>
          </a:p>
          <a:p>
            <a:pPr lvl="1"/>
            <a:r>
              <a:rPr lang="fr-CH" sz="1400" dirty="0"/>
              <a:t>Données labellisées</a:t>
            </a:r>
          </a:p>
          <a:p>
            <a:pPr lvl="2"/>
            <a:r>
              <a:rPr lang="fr-CH" sz="1200" dirty="0"/>
              <a:t>Café: 2156</a:t>
            </a:r>
          </a:p>
          <a:p>
            <a:pPr lvl="2"/>
            <a:r>
              <a:rPr lang="fr-CH" sz="1200" dirty="0"/>
              <a:t>Pas café: 2231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50392DF-06B2-4F9A-8A8E-62C087101A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12" y="2225558"/>
            <a:ext cx="3360531" cy="1042574"/>
          </a:xfrm>
          <a:prstGeom prst="rect">
            <a:avLst/>
          </a:prstGeom>
        </p:spPr>
      </p:pic>
      <p:pic>
        <p:nvPicPr>
          <p:cNvPr id="4" name="Espace réservé du contenu 3" descr="Une image contenant photo, extérieur, arbre, différent&#10;&#10;Description générée automatiquement">
            <a:extLst>
              <a:ext uri="{FF2B5EF4-FFF2-40B4-BE49-F238E27FC236}">
                <a16:creationId xmlns:a16="http://schemas.microsoft.com/office/drawing/2014/main" id="{F9887DFD-8FF3-45B9-B433-866B550B292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27680" y="3840480"/>
            <a:ext cx="9161144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82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64E2A-21D2-49C6-8C12-65171AC7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fr-CH" dirty="0"/>
              <a:t>Expériences &amp; Résultats – 4 Automne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3B82A2-6371-4591-8B70-E169C91CF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fr-CH" sz="1400" dirty="0"/>
              <a:t>Set</a:t>
            </a:r>
          </a:p>
          <a:p>
            <a:pPr lvl="1"/>
            <a:r>
              <a:rPr lang="fr-CH" sz="1400" dirty="0"/>
              <a:t>Images de Sentinel-2 (fin septembre/octobre 2019)</a:t>
            </a:r>
          </a:p>
          <a:p>
            <a:pPr lvl="1"/>
            <a:r>
              <a:rPr lang="fr-CH" sz="1400" dirty="0"/>
              <a:t>15/15</a:t>
            </a:r>
          </a:p>
          <a:p>
            <a:pPr lvl="1"/>
            <a:r>
              <a:rPr lang="fr-CH" sz="1400" dirty="0"/>
              <a:t>Classes équilibrées à la main</a:t>
            </a:r>
          </a:p>
          <a:p>
            <a:pPr lvl="1"/>
            <a:r>
              <a:rPr lang="fr-CH" sz="1400" dirty="0"/>
              <a:t>Données labellisées</a:t>
            </a:r>
          </a:p>
          <a:p>
            <a:r>
              <a:rPr lang="fr-CH" sz="1400" dirty="0"/>
              <a:t>Tester les bandes les plus utiles</a:t>
            </a:r>
          </a:p>
          <a:p>
            <a:endParaRPr lang="en-US" sz="1800" dirty="0"/>
          </a:p>
          <a:p>
            <a:r>
              <a:rPr lang="fr-CH" sz="1400" dirty="0"/>
              <a:t>Combinaisons utilisant l’infra-rouge ont de meilleurs résultats</a:t>
            </a:r>
          </a:p>
        </p:txBody>
      </p:sp>
      <p:graphicFrame>
        <p:nvGraphicFramePr>
          <p:cNvPr id="7" name="Espace réservé du contenu 3">
            <a:extLst>
              <a:ext uri="{FF2B5EF4-FFF2-40B4-BE49-F238E27FC236}">
                <a16:creationId xmlns:a16="http://schemas.microsoft.com/office/drawing/2014/main" id="{E1DBE5BA-AEBC-49AB-9250-621ACE47D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54460"/>
              </p:ext>
            </p:extLst>
          </p:nvPr>
        </p:nvGraphicFramePr>
        <p:xfrm>
          <a:off x="4654295" y="2632326"/>
          <a:ext cx="6775704" cy="3599312"/>
        </p:xfrm>
        <a:graphic>
          <a:graphicData uri="http://schemas.openxmlformats.org/drawingml/2006/table">
            <a:tbl>
              <a:tblPr firstRow="1" firstCol="1" bandRow="1"/>
              <a:tblGrid>
                <a:gridCol w="2731693">
                  <a:extLst>
                    <a:ext uri="{9D8B030D-6E8A-4147-A177-3AD203B41FA5}">
                      <a16:colId xmlns:a16="http://schemas.microsoft.com/office/drawing/2014/main" val="331562984"/>
                    </a:ext>
                  </a:extLst>
                </a:gridCol>
                <a:gridCol w="908688">
                  <a:extLst>
                    <a:ext uri="{9D8B030D-6E8A-4147-A177-3AD203B41FA5}">
                      <a16:colId xmlns:a16="http://schemas.microsoft.com/office/drawing/2014/main" val="2400538078"/>
                    </a:ext>
                  </a:extLst>
                </a:gridCol>
                <a:gridCol w="1317947">
                  <a:extLst>
                    <a:ext uri="{9D8B030D-6E8A-4147-A177-3AD203B41FA5}">
                      <a16:colId xmlns:a16="http://schemas.microsoft.com/office/drawing/2014/main" val="430615967"/>
                    </a:ext>
                  </a:extLst>
                </a:gridCol>
                <a:gridCol w="908688">
                  <a:extLst>
                    <a:ext uri="{9D8B030D-6E8A-4147-A177-3AD203B41FA5}">
                      <a16:colId xmlns:a16="http://schemas.microsoft.com/office/drawing/2014/main" val="1523150642"/>
                    </a:ext>
                  </a:extLst>
                </a:gridCol>
                <a:gridCol w="908688">
                  <a:extLst>
                    <a:ext uri="{9D8B030D-6E8A-4147-A177-3AD203B41FA5}">
                      <a16:colId xmlns:a16="http://schemas.microsoft.com/office/drawing/2014/main" val="4289961877"/>
                    </a:ext>
                  </a:extLst>
                </a:gridCol>
              </a:tblGrid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Bande(s) utilisée(s)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Visibilité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Précision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Rappel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F-Score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647533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Vert, Rouge et Infra-Rouge</a:t>
                      </a:r>
                      <a:endParaRPr lang="fr-F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76.96%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77.77%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74.62%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76.08%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733505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 et 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73.05%</a:t>
                      </a:r>
                      <a:endParaRPr lang="fr-F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78.09%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63.10%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69.65%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950334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74.16%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75.45%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70.68%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72.86%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83867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Rouge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76.72%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76.29%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76.40%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76.32%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888476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Vert, Rouge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74.45%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77.40%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67.94%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72.30%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785880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Vert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67.46%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65.34%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72.88%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68.70%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88144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69.56%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67.91%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72.92%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70.20%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895650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73.50%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74.12%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71.42%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72.54%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61022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 et 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72.97%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74.97%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67.85%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71.17%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295035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73.21%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72.92%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72.53%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72.67%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102782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Rouge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73.37%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73.53%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72.14%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72.66%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84275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59.73%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57.19%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72.36%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63.83%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704162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63.39%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61.38%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71.39%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65.51%</a:t>
                      </a:r>
                      <a:endParaRPr lang="fr-F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73138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63.27%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60.79%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73.09%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704850" algn="l"/>
                        </a:tabLst>
                      </a:pPr>
                      <a:r>
                        <a:rPr lang="fr-FR" sz="10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66.12%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59009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67.56%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67.93%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64.81%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66.18%</a:t>
                      </a:r>
                      <a:endParaRPr lang="fr-F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11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651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64E2A-21D2-49C6-8C12-65171AC7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fr-CH" dirty="0"/>
              <a:t>Expériences &amp; Résultats – 4 Hiver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3B82A2-6371-4591-8B70-E169C91CF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fr-CH" sz="1400" dirty="0"/>
              <a:t>Set</a:t>
            </a:r>
          </a:p>
          <a:p>
            <a:pPr lvl="1"/>
            <a:r>
              <a:rPr lang="fr-CH" sz="1400" dirty="0"/>
              <a:t>Images de Sentinel-2 (fin décembre 2019)</a:t>
            </a:r>
          </a:p>
          <a:p>
            <a:pPr lvl="1"/>
            <a:r>
              <a:rPr lang="fr-CH" sz="1400" dirty="0"/>
              <a:t>15/15</a:t>
            </a:r>
          </a:p>
          <a:p>
            <a:pPr lvl="1"/>
            <a:r>
              <a:rPr lang="fr-CH" sz="1400" dirty="0"/>
              <a:t>Classes équilibrées à la main</a:t>
            </a:r>
          </a:p>
          <a:p>
            <a:pPr lvl="1"/>
            <a:r>
              <a:rPr lang="fr-CH" sz="1400" dirty="0"/>
              <a:t>Données labellisées</a:t>
            </a:r>
          </a:p>
          <a:p>
            <a:r>
              <a:rPr lang="fr-CH" sz="1400" dirty="0"/>
              <a:t>Tester les bandes les plus utiles</a:t>
            </a:r>
          </a:p>
          <a:p>
            <a:endParaRPr lang="en-US" sz="1800" dirty="0"/>
          </a:p>
          <a:p>
            <a:r>
              <a:rPr lang="fr-CH" sz="1400" dirty="0"/>
              <a:t>Combinaisons utilisant l’infra-rouge ont de meilleurs résultats</a:t>
            </a:r>
          </a:p>
        </p:txBody>
      </p:sp>
      <p:graphicFrame>
        <p:nvGraphicFramePr>
          <p:cNvPr id="7" name="Espace réservé du contenu 3">
            <a:extLst>
              <a:ext uri="{FF2B5EF4-FFF2-40B4-BE49-F238E27FC236}">
                <a16:creationId xmlns:a16="http://schemas.microsoft.com/office/drawing/2014/main" id="{E1DBE5BA-AEBC-49AB-9250-621ACE47D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4331764"/>
              </p:ext>
            </p:extLst>
          </p:nvPr>
        </p:nvGraphicFramePr>
        <p:xfrm>
          <a:off x="4654295" y="2632326"/>
          <a:ext cx="6775704" cy="3599312"/>
        </p:xfrm>
        <a:graphic>
          <a:graphicData uri="http://schemas.openxmlformats.org/drawingml/2006/table">
            <a:tbl>
              <a:tblPr firstRow="1" firstCol="1" bandRow="1"/>
              <a:tblGrid>
                <a:gridCol w="2731693">
                  <a:extLst>
                    <a:ext uri="{9D8B030D-6E8A-4147-A177-3AD203B41FA5}">
                      <a16:colId xmlns:a16="http://schemas.microsoft.com/office/drawing/2014/main" val="331562984"/>
                    </a:ext>
                  </a:extLst>
                </a:gridCol>
                <a:gridCol w="908688">
                  <a:extLst>
                    <a:ext uri="{9D8B030D-6E8A-4147-A177-3AD203B41FA5}">
                      <a16:colId xmlns:a16="http://schemas.microsoft.com/office/drawing/2014/main" val="2400538078"/>
                    </a:ext>
                  </a:extLst>
                </a:gridCol>
                <a:gridCol w="1317947">
                  <a:extLst>
                    <a:ext uri="{9D8B030D-6E8A-4147-A177-3AD203B41FA5}">
                      <a16:colId xmlns:a16="http://schemas.microsoft.com/office/drawing/2014/main" val="430615967"/>
                    </a:ext>
                  </a:extLst>
                </a:gridCol>
                <a:gridCol w="908688">
                  <a:extLst>
                    <a:ext uri="{9D8B030D-6E8A-4147-A177-3AD203B41FA5}">
                      <a16:colId xmlns:a16="http://schemas.microsoft.com/office/drawing/2014/main" val="1523150642"/>
                    </a:ext>
                  </a:extLst>
                </a:gridCol>
                <a:gridCol w="908688">
                  <a:extLst>
                    <a:ext uri="{9D8B030D-6E8A-4147-A177-3AD203B41FA5}">
                      <a16:colId xmlns:a16="http://schemas.microsoft.com/office/drawing/2014/main" val="4289961877"/>
                    </a:ext>
                  </a:extLst>
                </a:gridCol>
              </a:tblGrid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Bande(s) utilisée(s)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Visibilité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Précision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Rappel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F-Score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647533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Vert, Rouge et Infra-Rouge</a:t>
                      </a:r>
                      <a:endParaRPr lang="fr-F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77.80%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73.93%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85.18%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79.02%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733505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 et 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73.29%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69.55%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82.11%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75.09%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950334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75.96%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71.93%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83.93%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77.43%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83867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Rouge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75.02%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72.47%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79.78%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75.70%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888476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Vert, Rouge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74.73%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70.29%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84.39%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76.61%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785880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Vert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68.48%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66.33%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73.99%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69.40%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88144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70.29%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66.62%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79.74%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72.53%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895650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70.13%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64.83%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85.61%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73.74%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61022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 et 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68.86%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65.51%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77.63%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70.93%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295035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72.91%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68.06%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84.75%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75.46%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102782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Rouge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72.68%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68.21%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83.38%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74.96%</a:t>
                      </a:r>
                      <a:endParaRPr lang="fr-CH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84275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62.67%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58.79%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80.71%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67.80%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704162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63.80%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59.19%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85.26%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69.79%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73138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65.57%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60.46%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86.57%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  <a:tabLst>
                          <a:tab pos="704850" algn="l"/>
                        </a:tabLs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71.18%</a:t>
                      </a:r>
                      <a:endParaRPr lang="fr-CH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59009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63.14%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60.28%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74.20%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66.38%</a:t>
                      </a:r>
                      <a:endParaRPr lang="fr-CH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11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882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64E2A-21D2-49C6-8C12-65171AC7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fr-CH" dirty="0"/>
              <a:t>Expériences &amp; Résultats – 4 Printemps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3B82A2-6371-4591-8B70-E169C91CF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fr-CH" sz="1400" dirty="0"/>
              <a:t>Set</a:t>
            </a:r>
          </a:p>
          <a:p>
            <a:pPr lvl="1"/>
            <a:r>
              <a:rPr lang="fr-CH" sz="1400" dirty="0"/>
              <a:t>Images de Sentinel-2 (mi mars 2020)</a:t>
            </a:r>
          </a:p>
          <a:p>
            <a:pPr lvl="1"/>
            <a:r>
              <a:rPr lang="fr-CH" sz="1400" dirty="0"/>
              <a:t>15/15</a:t>
            </a:r>
          </a:p>
          <a:p>
            <a:pPr lvl="1"/>
            <a:r>
              <a:rPr lang="fr-CH" sz="1400" dirty="0"/>
              <a:t>Classes équilibrées à la main</a:t>
            </a:r>
          </a:p>
          <a:p>
            <a:pPr lvl="1"/>
            <a:r>
              <a:rPr lang="fr-CH" sz="1400" dirty="0"/>
              <a:t>Données labellisées</a:t>
            </a:r>
          </a:p>
          <a:p>
            <a:r>
              <a:rPr lang="fr-CH" sz="1400" dirty="0"/>
              <a:t>Tester les bandes les plus utiles</a:t>
            </a:r>
          </a:p>
          <a:p>
            <a:endParaRPr lang="en-US" sz="1800" dirty="0"/>
          </a:p>
          <a:p>
            <a:r>
              <a:rPr lang="fr-CH" sz="1400" dirty="0"/>
              <a:t>Combinaisons utilisant l’infra-rouge ont de meilleurs résultats</a:t>
            </a:r>
          </a:p>
        </p:txBody>
      </p:sp>
      <p:graphicFrame>
        <p:nvGraphicFramePr>
          <p:cNvPr id="7" name="Espace réservé du contenu 3">
            <a:extLst>
              <a:ext uri="{FF2B5EF4-FFF2-40B4-BE49-F238E27FC236}">
                <a16:creationId xmlns:a16="http://schemas.microsoft.com/office/drawing/2014/main" id="{E1DBE5BA-AEBC-49AB-9250-621ACE47D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3387722"/>
              </p:ext>
            </p:extLst>
          </p:nvPr>
        </p:nvGraphicFramePr>
        <p:xfrm>
          <a:off x="4654295" y="2632326"/>
          <a:ext cx="6775704" cy="3599312"/>
        </p:xfrm>
        <a:graphic>
          <a:graphicData uri="http://schemas.openxmlformats.org/drawingml/2006/table">
            <a:tbl>
              <a:tblPr firstRow="1" firstCol="1" bandRow="1"/>
              <a:tblGrid>
                <a:gridCol w="2731693">
                  <a:extLst>
                    <a:ext uri="{9D8B030D-6E8A-4147-A177-3AD203B41FA5}">
                      <a16:colId xmlns:a16="http://schemas.microsoft.com/office/drawing/2014/main" val="331562984"/>
                    </a:ext>
                  </a:extLst>
                </a:gridCol>
                <a:gridCol w="908688">
                  <a:extLst>
                    <a:ext uri="{9D8B030D-6E8A-4147-A177-3AD203B41FA5}">
                      <a16:colId xmlns:a16="http://schemas.microsoft.com/office/drawing/2014/main" val="2400538078"/>
                    </a:ext>
                  </a:extLst>
                </a:gridCol>
                <a:gridCol w="1317947">
                  <a:extLst>
                    <a:ext uri="{9D8B030D-6E8A-4147-A177-3AD203B41FA5}">
                      <a16:colId xmlns:a16="http://schemas.microsoft.com/office/drawing/2014/main" val="430615967"/>
                    </a:ext>
                  </a:extLst>
                </a:gridCol>
                <a:gridCol w="908688">
                  <a:extLst>
                    <a:ext uri="{9D8B030D-6E8A-4147-A177-3AD203B41FA5}">
                      <a16:colId xmlns:a16="http://schemas.microsoft.com/office/drawing/2014/main" val="1523150642"/>
                    </a:ext>
                  </a:extLst>
                </a:gridCol>
                <a:gridCol w="908688">
                  <a:extLst>
                    <a:ext uri="{9D8B030D-6E8A-4147-A177-3AD203B41FA5}">
                      <a16:colId xmlns:a16="http://schemas.microsoft.com/office/drawing/2014/main" val="4289961877"/>
                    </a:ext>
                  </a:extLst>
                </a:gridCol>
              </a:tblGrid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Bande(s) utilisée(s)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Visibilité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Précision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Rappel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F-Score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>
                      <a:noFill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647533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Vert, Rouge et Infra-Rouge</a:t>
                      </a:r>
                      <a:endParaRPr lang="fr-F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79.37%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77.17%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82.63%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79.69%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733505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 et 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75.39%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72.19%</a:t>
                      </a:r>
                      <a:endParaRPr lang="fr-CH" sz="1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81.38%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76.46%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950334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Vert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76.76%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74.22%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80.98%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77.39%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83867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Bleu, Rouge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77.81%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75.57%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81.28%</a:t>
                      </a:r>
                      <a:endParaRPr lang="fr-CH" sz="1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78.25%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888476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Vert, Rouge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77.36%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75.74%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79.66%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77.59%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785880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Vert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69.62%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65.79%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80.02%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72.11%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88144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72.78%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68.86%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81.49%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74.60%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895650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75.30%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72.24%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80.90%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76.26%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61022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 et 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72.44%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69.13%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79.70%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73.93%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295035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75.96%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72.97%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81.42%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76.89%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102782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Rouge et 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76.61%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76.23%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76.33%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76.19%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84275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Bleu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66.94%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62.74%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81.30%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70.74%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704162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Vert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65.63%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62.22%</a:t>
                      </a:r>
                      <a:endParaRPr lang="fr-CH" sz="1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76.96%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68.67%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73138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66.59%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64.20%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73.67%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  <a:tabLst>
                          <a:tab pos="704850" algn="l"/>
                        </a:tabLs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67.67%</a:t>
                      </a:r>
                      <a:endParaRPr lang="fr-CH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59009"/>
                  </a:ext>
                </a:extLst>
              </a:tr>
              <a:tr h="224957"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Infra-Rouge</a:t>
                      </a:r>
                      <a:endParaRPr lang="fr-F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17" marR="60317" marT="8377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68.61%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65.31%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77.28%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fr-FR" sz="1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70.73%</a:t>
                      </a:r>
                      <a:endParaRPr lang="fr-CH" sz="1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11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67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2F74CD13-E6E2-4BA1-A746-26D1A485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346EC20-981A-4C3D-BE3E-545E9E7AA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679C49F-A469-46CB-BDFA-0DD516D5A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EF22102-83EB-49F5-99EC-1534C57E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EC250B3-686F-4E97-8FFD-8AE8ECD5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D016EBEA-4397-49C3-A9AB-4426074F5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CD587F8-D703-4C2D-BEBA-A70C87C81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4C9470E4-699C-4223-BC14-AE8108266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7BE6C91-35C2-44D1-A97F-35A856FD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A92E06-ABE4-42F8-A237-DFAD2EFB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Données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973F849-CDA4-45F3-A44B-753086C9E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278" y="1990513"/>
            <a:ext cx="2491924" cy="9082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5F7D7DA-B466-437C-82CD-4C518F999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873" y="2072191"/>
            <a:ext cx="2501793" cy="744915"/>
          </a:xfrm>
          <a:prstGeom prst="rect">
            <a:avLst/>
          </a:prstGeom>
        </p:spPr>
      </p:pic>
      <p:pic>
        <p:nvPicPr>
          <p:cNvPr id="3" name="Graphique 2">
            <a:hlinkClick r:id="rId9"/>
            <a:extLst>
              <a:ext uri="{FF2B5EF4-FFF2-40B4-BE49-F238E27FC236}">
                <a16:creationId xmlns:a16="http://schemas.microsoft.com/office/drawing/2014/main" id="{185E1095-3557-4327-8C64-DE629969D3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5210" y="1002413"/>
            <a:ext cx="2488287" cy="288415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95A82454-741D-4F8E-855D-BD2C147194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68992" y="1200282"/>
            <a:ext cx="2488732" cy="248873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CF7E6699-2D33-43A9-8DC8-5F2A4F004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7A6379B-B2C0-4008-AF3E-ED71B9579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F47715F-008E-47D5-B72F-D09334A65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2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9" name="Rectangle 28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15FBE7-D788-4C5E-8354-7627DB49B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fr-CH" dirty="0"/>
              <a:t>Expériences &amp; Résultats – 4 Conclusion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7BBF99D5-8813-40A1-9EB7-2BD7A13DF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fr-CH" sz="2000" dirty="0"/>
              <a:t>Utiliser les combinaisons avec infra-rouge</a:t>
            </a:r>
          </a:p>
          <a:p>
            <a:r>
              <a:rPr lang="fr-CH" sz="2000" dirty="0"/>
              <a:t>La prédiction est plutôt bonne</a:t>
            </a:r>
          </a:p>
          <a:p>
            <a:endParaRPr lang="fr-CH" sz="2000" dirty="0"/>
          </a:p>
        </p:txBody>
      </p:sp>
      <p:pic>
        <p:nvPicPr>
          <p:cNvPr id="4" name="Espace réservé du contenu 3" descr="Une image contenant extérieur, photo, arbre, debout&#10;&#10;Description générée automatiquement">
            <a:extLst>
              <a:ext uri="{FF2B5EF4-FFF2-40B4-BE49-F238E27FC236}">
                <a16:creationId xmlns:a16="http://schemas.microsoft.com/office/drawing/2014/main" id="{3A36451A-19DB-4E12-9FEE-A8D93B1DB1E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4" y="3490561"/>
            <a:ext cx="6423211" cy="2168282"/>
          </a:xfrm>
          <a:prstGeom prst="rect">
            <a:avLst/>
          </a:prstGeom>
        </p:spPr>
      </p:pic>
      <p:pic>
        <p:nvPicPr>
          <p:cNvPr id="6" name="Image 5" descr="Une image contenant très coloré, coloré, bagage, couleurs&#10;&#10;Description générée automatiquement">
            <a:extLst>
              <a:ext uri="{FF2B5EF4-FFF2-40B4-BE49-F238E27FC236}">
                <a16:creationId xmlns:a16="http://schemas.microsoft.com/office/drawing/2014/main" id="{55473EE1-1126-4EA1-9EB2-A50CC47E2EE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61115" y="2113872"/>
            <a:ext cx="4408966" cy="29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CF8B00-B92B-4DCC-B9D3-2F53E24F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78" y="753230"/>
            <a:ext cx="4437779" cy="1080938"/>
          </a:xfrm>
        </p:spPr>
        <p:txBody>
          <a:bodyPr>
            <a:normAutofit/>
          </a:bodyPr>
          <a:lstStyle/>
          <a:p>
            <a:r>
              <a:rPr lang="fr-CH" sz="2700" dirty="0"/>
              <a:t>Expériences &amp; Résultats – 5</a:t>
            </a:r>
            <a:br>
              <a:rPr lang="fr-CH" sz="2400" dirty="0"/>
            </a:br>
            <a:r>
              <a:rPr lang="fr-CH" sz="2000" dirty="0"/>
              <a:t>Entraîner sur une zone, tester sur les autres</a:t>
            </a:r>
            <a:endParaRPr lang="fr-CH" sz="2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55FEAF-A64A-4516-8360-E6833995D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 lnSpcReduction="10000"/>
          </a:bodyPr>
          <a:lstStyle/>
          <a:p>
            <a:r>
              <a:rPr lang="fr-CH" sz="1600" dirty="0"/>
              <a:t>Set </a:t>
            </a:r>
          </a:p>
          <a:p>
            <a:pPr lvl="1"/>
            <a:r>
              <a:rPr lang="fr-CH" sz="1600" dirty="0"/>
              <a:t>Images de Sentinel-2 (fin septembre/octobre 2019, fin décembre 2019 et mi-mars 2020)</a:t>
            </a:r>
          </a:p>
          <a:p>
            <a:pPr lvl="1"/>
            <a:r>
              <a:rPr lang="fr-CH" sz="1600" dirty="0"/>
              <a:t>15/15</a:t>
            </a:r>
          </a:p>
          <a:p>
            <a:pPr lvl="1"/>
            <a:r>
              <a:rPr lang="fr-CH" sz="1600" dirty="0"/>
              <a:t>Classes équilibrées via class_weight</a:t>
            </a:r>
          </a:p>
          <a:p>
            <a:pPr lvl="1"/>
            <a:r>
              <a:rPr lang="fr-CH" sz="1600" dirty="0"/>
              <a:t>Données labellisées</a:t>
            </a:r>
          </a:p>
          <a:p>
            <a:pPr lvl="1"/>
            <a:endParaRPr lang="fr-CH" sz="1600" dirty="0"/>
          </a:p>
          <a:p>
            <a:r>
              <a:rPr lang="fr-CH" sz="1600" dirty="0"/>
              <a:t>Résultats mitigés, cela dépend des zones de tests et d’entraînement</a:t>
            </a:r>
          </a:p>
          <a:p>
            <a:r>
              <a:rPr lang="fr-CH" sz="1600" dirty="0"/>
              <a:t>Utiliser des données provenant de la zone que nous souhaitons tester dans nos modèles</a:t>
            </a:r>
          </a:p>
          <a:p>
            <a:endParaRPr lang="fr-CH" sz="1300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0679B657-7AEB-46B7-B892-EB422344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67495"/>
              </p:ext>
            </p:extLst>
          </p:nvPr>
        </p:nvGraphicFramePr>
        <p:xfrm>
          <a:off x="4954527" y="1645921"/>
          <a:ext cx="7232774" cy="51610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074">
                  <a:extLst>
                    <a:ext uri="{9D8B030D-6E8A-4147-A177-3AD203B41FA5}">
                      <a16:colId xmlns:a16="http://schemas.microsoft.com/office/drawing/2014/main" val="2164071399"/>
                    </a:ext>
                  </a:extLst>
                </a:gridCol>
                <a:gridCol w="1158540">
                  <a:extLst>
                    <a:ext uri="{9D8B030D-6E8A-4147-A177-3AD203B41FA5}">
                      <a16:colId xmlns:a16="http://schemas.microsoft.com/office/drawing/2014/main" val="2199936462"/>
                    </a:ext>
                  </a:extLst>
                </a:gridCol>
                <a:gridCol w="1158540">
                  <a:extLst>
                    <a:ext uri="{9D8B030D-6E8A-4147-A177-3AD203B41FA5}">
                      <a16:colId xmlns:a16="http://schemas.microsoft.com/office/drawing/2014/main" val="1838601186"/>
                    </a:ext>
                  </a:extLst>
                </a:gridCol>
                <a:gridCol w="1158540">
                  <a:extLst>
                    <a:ext uri="{9D8B030D-6E8A-4147-A177-3AD203B41FA5}">
                      <a16:colId xmlns:a16="http://schemas.microsoft.com/office/drawing/2014/main" val="3563277960"/>
                    </a:ext>
                  </a:extLst>
                </a:gridCol>
                <a:gridCol w="1158540">
                  <a:extLst>
                    <a:ext uri="{9D8B030D-6E8A-4147-A177-3AD203B41FA5}">
                      <a16:colId xmlns:a16="http://schemas.microsoft.com/office/drawing/2014/main" val="3719709470"/>
                    </a:ext>
                  </a:extLst>
                </a:gridCol>
                <a:gridCol w="1158540">
                  <a:extLst>
                    <a:ext uri="{9D8B030D-6E8A-4147-A177-3AD203B41FA5}">
                      <a16:colId xmlns:a16="http://schemas.microsoft.com/office/drawing/2014/main" val="2621618193"/>
                    </a:ext>
                  </a:extLst>
                </a:gridCol>
              </a:tblGrid>
              <a:tr h="589045">
                <a:tc>
                  <a:txBody>
                    <a:bodyPr/>
                    <a:lstStyle/>
                    <a:p>
                      <a:r>
                        <a:rPr lang="fr-CH" dirty="0"/>
                        <a:t>Testé sur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Droite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Gauche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Haut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Milieu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026278"/>
                  </a:ext>
                </a:extLst>
              </a:tr>
              <a:tr h="841493">
                <a:tc>
                  <a:txBody>
                    <a:bodyPr/>
                    <a:lstStyle/>
                    <a:p>
                      <a:r>
                        <a:rPr lang="fr-CH" dirty="0"/>
                        <a:t>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>
                        <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ln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R:71.3%</a:t>
                      </a:r>
                    </a:p>
                    <a:p>
                      <a:r>
                        <a:rPr lang="fr-CH" dirty="0"/>
                        <a:t>P:77.1%</a:t>
                      </a:r>
                    </a:p>
                    <a:p>
                      <a:r>
                        <a:rPr lang="fr-CH" dirty="0"/>
                        <a:t>F:74.1%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R:66.6%</a:t>
                      </a:r>
                    </a:p>
                    <a:p>
                      <a:r>
                        <a:rPr lang="fr-CH" dirty="0"/>
                        <a:t>P:70.2%</a:t>
                      </a:r>
                    </a:p>
                    <a:p>
                      <a:r>
                        <a:rPr lang="fr-CH" dirty="0"/>
                        <a:t>F:68.4%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R:64.1%</a:t>
                      </a:r>
                    </a:p>
                    <a:p>
                      <a:r>
                        <a:rPr lang="fr-CH" dirty="0"/>
                        <a:t>P:67.6%</a:t>
                      </a:r>
                    </a:p>
                    <a:p>
                      <a:r>
                        <a:rPr lang="fr-CH" dirty="0"/>
                        <a:t>F:65.8%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R:13.5%</a:t>
                      </a:r>
                    </a:p>
                    <a:p>
                      <a:r>
                        <a:rPr lang="fr-CH" dirty="0"/>
                        <a:t>P:62.1%</a:t>
                      </a:r>
                    </a:p>
                    <a:p>
                      <a:r>
                        <a:rPr lang="fr-CH" dirty="0"/>
                        <a:t>F:22.1%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00701"/>
                  </a:ext>
                </a:extLst>
              </a:tr>
              <a:tr h="841493">
                <a:tc>
                  <a:txBody>
                    <a:bodyPr/>
                    <a:lstStyle/>
                    <a:p>
                      <a:r>
                        <a:rPr lang="fr-CH" dirty="0"/>
                        <a:t>Droite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R:82.7%</a:t>
                      </a:r>
                    </a:p>
                    <a:p>
                      <a:r>
                        <a:rPr lang="fr-CH" dirty="0"/>
                        <a:t>P:38.8%</a:t>
                      </a:r>
                    </a:p>
                    <a:p>
                      <a:r>
                        <a:rPr lang="fr-CH" dirty="0"/>
                        <a:t>F:52.8%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R:52.1%</a:t>
                      </a:r>
                    </a:p>
                    <a:p>
                      <a:r>
                        <a:rPr lang="fr-CH" dirty="0"/>
                        <a:t>P:43.8%</a:t>
                      </a:r>
                    </a:p>
                    <a:p>
                      <a:r>
                        <a:rPr lang="fr-CH" dirty="0"/>
                        <a:t>F:47.6%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R:76.8%</a:t>
                      </a:r>
                    </a:p>
                    <a:p>
                      <a:r>
                        <a:rPr lang="fr-CH" dirty="0"/>
                        <a:t>P:10.6%</a:t>
                      </a:r>
                    </a:p>
                    <a:p>
                      <a:r>
                        <a:rPr lang="fr-CH" dirty="0"/>
                        <a:t>F:18.6%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R:51.4%</a:t>
                      </a:r>
                    </a:p>
                    <a:p>
                      <a:r>
                        <a:rPr lang="fr-CH" dirty="0"/>
                        <a:t>P:13.7%</a:t>
                      </a:r>
                    </a:p>
                    <a:p>
                      <a:r>
                        <a:rPr lang="fr-CH" dirty="0"/>
                        <a:t>F:21.6%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951585"/>
                  </a:ext>
                </a:extLst>
              </a:tr>
              <a:tr h="841493">
                <a:tc>
                  <a:txBody>
                    <a:bodyPr/>
                    <a:lstStyle/>
                    <a:p>
                      <a:r>
                        <a:rPr lang="fr-CH" dirty="0"/>
                        <a:t>Gauche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R:72.9%</a:t>
                      </a:r>
                    </a:p>
                    <a:p>
                      <a:r>
                        <a:rPr lang="fr-CH" dirty="0"/>
                        <a:t>P:20.2%</a:t>
                      </a:r>
                    </a:p>
                    <a:p>
                      <a:r>
                        <a:rPr lang="fr-CH" dirty="0"/>
                        <a:t>F:31.6%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R:44.8%</a:t>
                      </a:r>
                    </a:p>
                    <a:p>
                      <a:r>
                        <a:rPr lang="fr-CH" dirty="0"/>
                        <a:t>P:17.5%</a:t>
                      </a:r>
                    </a:p>
                    <a:p>
                      <a:r>
                        <a:rPr lang="fr-CH" dirty="0"/>
                        <a:t>F:25.2%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R:61.8%</a:t>
                      </a:r>
                    </a:p>
                    <a:p>
                      <a:r>
                        <a:rPr lang="fr-CH" dirty="0"/>
                        <a:t>P:21.1%</a:t>
                      </a:r>
                    </a:p>
                    <a:p>
                      <a:r>
                        <a:rPr lang="fr-CH" dirty="0"/>
                        <a:t>F:31.5%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R:09.2%</a:t>
                      </a:r>
                    </a:p>
                    <a:p>
                      <a:r>
                        <a:rPr lang="fr-CH" dirty="0"/>
                        <a:t>P:17.0%</a:t>
                      </a:r>
                    </a:p>
                    <a:p>
                      <a:r>
                        <a:rPr lang="fr-CH" dirty="0"/>
                        <a:t>F:11.9%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1986"/>
                  </a:ext>
                </a:extLst>
              </a:tr>
              <a:tr h="841493">
                <a:tc>
                  <a:txBody>
                    <a:bodyPr/>
                    <a:lstStyle/>
                    <a:p>
                      <a:r>
                        <a:rPr lang="fr-CH" dirty="0"/>
                        <a:t>Haut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R:46.4%</a:t>
                      </a:r>
                    </a:p>
                    <a:p>
                      <a:r>
                        <a:rPr lang="fr-CH" dirty="0"/>
                        <a:t>P:40.1%</a:t>
                      </a:r>
                    </a:p>
                    <a:p>
                      <a:r>
                        <a:rPr lang="fr-CH" dirty="0"/>
                        <a:t>F:43.1%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R:59.1%</a:t>
                      </a:r>
                    </a:p>
                    <a:p>
                      <a:r>
                        <a:rPr lang="fr-CH" dirty="0"/>
                        <a:t>P:53.2%</a:t>
                      </a:r>
                    </a:p>
                    <a:p>
                      <a:r>
                        <a:rPr lang="fr-CH" dirty="0"/>
                        <a:t>F:56.0%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R:58.0%</a:t>
                      </a:r>
                    </a:p>
                    <a:p>
                      <a:r>
                        <a:rPr lang="fr-CH" dirty="0"/>
                        <a:t>P:43.8%</a:t>
                      </a:r>
                    </a:p>
                    <a:p>
                      <a:r>
                        <a:rPr lang="fr-CH"/>
                        <a:t>F:49.9%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R:08.3%</a:t>
                      </a:r>
                    </a:p>
                    <a:p>
                      <a:r>
                        <a:rPr lang="fr-CH" dirty="0"/>
                        <a:t>P:50.2%</a:t>
                      </a:r>
                    </a:p>
                    <a:p>
                      <a:r>
                        <a:rPr lang="fr-CH" dirty="0"/>
                        <a:t>F:14.3%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376425"/>
                  </a:ext>
                </a:extLst>
              </a:tr>
              <a:tr h="841493">
                <a:tc>
                  <a:txBody>
                    <a:bodyPr/>
                    <a:lstStyle/>
                    <a:p>
                      <a:r>
                        <a:rPr lang="fr-CH" dirty="0"/>
                        <a:t>Milieu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R:79.6%</a:t>
                      </a:r>
                    </a:p>
                    <a:p>
                      <a:r>
                        <a:rPr lang="fr-CH" dirty="0"/>
                        <a:t>P:49.2%</a:t>
                      </a:r>
                    </a:p>
                    <a:p>
                      <a:r>
                        <a:rPr lang="fr-CH" dirty="0"/>
                        <a:t>F:60.8%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R:86.2%</a:t>
                      </a:r>
                    </a:p>
                    <a:p>
                      <a:r>
                        <a:rPr lang="fr-CH" dirty="0"/>
                        <a:t>P:47.6%</a:t>
                      </a:r>
                    </a:p>
                    <a:p>
                      <a:r>
                        <a:rPr lang="fr-CH" dirty="0"/>
                        <a:t>F:61.3%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R:68.9%</a:t>
                      </a:r>
                    </a:p>
                    <a:p>
                      <a:r>
                        <a:rPr lang="fr-CH" dirty="0"/>
                        <a:t>P:45.6%</a:t>
                      </a:r>
                    </a:p>
                    <a:p>
                      <a:r>
                        <a:rPr lang="fr-CH" dirty="0"/>
                        <a:t>F:54.9%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R:85.7%</a:t>
                      </a:r>
                    </a:p>
                    <a:p>
                      <a:r>
                        <a:rPr lang="fr-CH" dirty="0"/>
                        <a:t>P:65.9%</a:t>
                      </a:r>
                    </a:p>
                    <a:p>
                      <a:r>
                        <a:rPr lang="fr-CH" dirty="0"/>
                        <a:t>F:74.5%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881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821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E37F9A-4423-451D-8F6F-3125CC31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fr-CH" dirty="0"/>
              <a:t>Expériences &amp; Résultats – 6</a:t>
            </a:r>
            <a:br>
              <a:rPr lang="fr-CH" dirty="0"/>
            </a:br>
            <a:r>
              <a:rPr lang="fr-CH" sz="2000" dirty="0"/>
              <a:t>Café contre poivre contre le reste multi saisons</a:t>
            </a:r>
            <a:endParaRPr lang="fr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A945A-645D-4431-A5C4-A89C385DA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 fontScale="85000" lnSpcReduction="20000"/>
          </a:bodyPr>
          <a:lstStyle/>
          <a:p>
            <a:r>
              <a:rPr lang="fr-CH" sz="2000" dirty="0"/>
              <a:t>Set </a:t>
            </a:r>
          </a:p>
          <a:p>
            <a:pPr lvl="1"/>
            <a:r>
              <a:rPr lang="fr-CH" dirty="0"/>
              <a:t>Images de Sentinel-2 (fin septembre/octobre 2019, fin décembre 2019 et mi-mars 2020)</a:t>
            </a:r>
          </a:p>
          <a:p>
            <a:pPr lvl="1"/>
            <a:r>
              <a:rPr lang="fr-CH" dirty="0"/>
              <a:t>15/15</a:t>
            </a:r>
          </a:p>
          <a:p>
            <a:pPr lvl="1"/>
            <a:r>
              <a:rPr lang="fr-CH" dirty="0"/>
              <a:t>Classes équilibrées via class_weight</a:t>
            </a:r>
          </a:p>
          <a:p>
            <a:pPr lvl="1"/>
            <a:r>
              <a:rPr lang="fr-CH" dirty="0"/>
              <a:t>Données labellisées</a:t>
            </a:r>
          </a:p>
          <a:p>
            <a:pPr lvl="2"/>
            <a:r>
              <a:rPr lang="fr-CH" dirty="0"/>
              <a:t>Café: 2156</a:t>
            </a:r>
          </a:p>
          <a:p>
            <a:pPr lvl="2"/>
            <a:r>
              <a:rPr lang="fr-CH" dirty="0"/>
              <a:t>Poivre: 714</a:t>
            </a:r>
          </a:p>
          <a:p>
            <a:pPr lvl="2"/>
            <a:r>
              <a:rPr lang="fr-CH" dirty="0"/>
              <a:t>Autre: 4553</a:t>
            </a:r>
          </a:p>
          <a:p>
            <a:pPr marL="0" indent="0">
              <a:buNone/>
            </a:pPr>
            <a:endParaRPr lang="fr-CH" sz="2000" dirty="0"/>
          </a:p>
          <a:p>
            <a:r>
              <a:rPr lang="fr-CH" sz="2000" dirty="0"/>
              <a:t>Café souvent confondu avec du poivre</a:t>
            </a:r>
            <a:br>
              <a:rPr lang="fr-CH" sz="2000" dirty="0"/>
            </a:br>
            <a:r>
              <a:rPr lang="fr-CH" sz="2000" dirty="0"/>
              <a:t>lors de la prédiction</a:t>
            </a:r>
          </a:p>
          <a:p>
            <a:r>
              <a:rPr lang="fr-CH" sz="2000" dirty="0"/>
              <a:t>Modèle à 6 bandes a beaucoup de mal </a:t>
            </a:r>
            <a:br>
              <a:rPr lang="fr-CH" sz="2000" dirty="0"/>
            </a:br>
            <a:r>
              <a:rPr lang="fr-CH" sz="2000" dirty="0"/>
              <a:t>avec la précision du poivre</a:t>
            </a:r>
          </a:p>
          <a:p>
            <a:endParaRPr lang="fr-CH" sz="2000" dirty="0"/>
          </a:p>
          <a:p>
            <a:endParaRPr lang="fr-CH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BF3715-D7DD-4167-B9BB-A14351BBF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78" y="1089061"/>
            <a:ext cx="4085658" cy="2735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2E82B6-85B4-4F85-8957-290251E2E98A}"/>
              </a:ext>
            </a:extLst>
          </p:cNvPr>
          <p:cNvSpPr/>
          <p:nvPr/>
        </p:nvSpPr>
        <p:spPr>
          <a:xfrm>
            <a:off x="5619550" y="3804406"/>
            <a:ext cx="6423210" cy="3042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18B1CA-96D2-48CB-93F5-8D43B4D7229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9550" y="4756281"/>
            <a:ext cx="6423210" cy="186854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C1A162-323A-42CA-B0E2-A151BA538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984" y="3993725"/>
            <a:ext cx="2086436" cy="7625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BC2ECC-004A-403E-8FA7-0F8F300F7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550" y="3971741"/>
            <a:ext cx="2172472" cy="7873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BF59B8-3D4E-48B1-B4FF-4165F8EFB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465" y="3971741"/>
            <a:ext cx="2172471" cy="787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099FD8-118B-4694-AE01-C995B533602B}"/>
              </a:ext>
            </a:extLst>
          </p:cNvPr>
          <p:cNvSpPr txBox="1"/>
          <p:nvPr/>
        </p:nvSpPr>
        <p:spPr>
          <a:xfrm>
            <a:off x="5667881" y="3763667"/>
            <a:ext cx="214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   Autre       Poivre     Café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608CD3-1D02-42EC-86C6-BD46F2619629}"/>
              </a:ext>
            </a:extLst>
          </p:cNvPr>
          <p:cNvSpPr txBox="1"/>
          <p:nvPr/>
        </p:nvSpPr>
        <p:spPr>
          <a:xfrm>
            <a:off x="7767873" y="3751025"/>
            <a:ext cx="214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   Autre       Poivre     Café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6ABE9C0-355A-48BC-8484-DA351AAEC996}"/>
              </a:ext>
            </a:extLst>
          </p:cNvPr>
          <p:cNvSpPr txBox="1"/>
          <p:nvPr/>
        </p:nvSpPr>
        <p:spPr>
          <a:xfrm>
            <a:off x="9918251" y="3763666"/>
            <a:ext cx="214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   Autre       Poivre     Café</a:t>
            </a:r>
          </a:p>
        </p:txBody>
      </p:sp>
    </p:spTree>
    <p:extLst>
      <p:ext uri="{BB962C8B-B14F-4D97-AF65-F5344CB8AC3E}">
        <p14:creationId xmlns:p14="http://schemas.microsoft.com/office/powerpoint/2010/main" val="634464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60FF44-BD93-4B63-A5D9-474EA43A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CH" sz="2400" dirty="0"/>
              <a:t>Expériences &amp; Résultats – 7</a:t>
            </a:r>
            <a:br>
              <a:rPr lang="fr-CH" sz="2400" dirty="0"/>
            </a:br>
            <a:r>
              <a:rPr lang="fr-CH" sz="2000" dirty="0"/>
              <a:t>Entraîner et tester sur les mêmes données une année avant</a:t>
            </a:r>
            <a:endParaRPr lang="fr-CH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533FEE-8318-4316-AD97-5D616192C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 lnSpcReduction="10000"/>
          </a:bodyPr>
          <a:lstStyle/>
          <a:p>
            <a:r>
              <a:rPr lang="fr-CH" sz="1400" dirty="0"/>
              <a:t>Set </a:t>
            </a:r>
          </a:p>
          <a:p>
            <a:pPr lvl="1"/>
            <a:r>
              <a:rPr lang="fr-CH" sz="1400" dirty="0"/>
              <a:t>Images de Sentinel-2 1C (fin septembre/octobre 2018/2019, fin décembre 2018/2019 et mi-mars 2019/2020)</a:t>
            </a:r>
          </a:p>
          <a:p>
            <a:pPr lvl="1"/>
            <a:r>
              <a:rPr lang="fr-CH" sz="1400" dirty="0"/>
              <a:t>15/15</a:t>
            </a:r>
          </a:p>
          <a:p>
            <a:pPr lvl="1"/>
            <a:r>
              <a:rPr lang="fr-CH" sz="1400" dirty="0"/>
              <a:t>Classes équilibrées via class_weight</a:t>
            </a:r>
          </a:p>
          <a:p>
            <a:pPr lvl="1"/>
            <a:r>
              <a:rPr lang="fr-CH" sz="1400" dirty="0"/>
              <a:t>Données labellisées</a:t>
            </a:r>
          </a:p>
          <a:p>
            <a:pPr lvl="2"/>
            <a:r>
              <a:rPr lang="fr-CH" sz="1200" dirty="0"/>
              <a:t>Café: 2156</a:t>
            </a:r>
          </a:p>
          <a:p>
            <a:pPr lvl="2"/>
            <a:r>
              <a:rPr lang="fr-CH" sz="1200" dirty="0"/>
              <a:t>Pas café: 5267</a:t>
            </a:r>
          </a:p>
          <a:p>
            <a:endParaRPr lang="fr-CH" sz="1400" dirty="0"/>
          </a:p>
          <a:p>
            <a:r>
              <a:rPr lang="fr-CH" sz="1400" dirty="0"/>
              <a:t>Quelques différences pouvant être expliquées par la météo ou le changement au niveau du sol</a:t>
            </a:r>
          </a:p>
          <a:p>
            <a:r>
              <a:rPr lang="fr-CH" sz="1400" dirty="0"/>
              <a:t>Patterns sont similaires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83B648-51E8-4369-8F0F-FF444972E49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80788" y="4240397"/>
            <a:ext cx="6269479" cy="217864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234C8DB-F65A-4700-9E22-57B06BCCDAB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80788" y="609600"/>
            <a:ext cx="6269479" cy="31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A76909-2616-43EB-A3C3-AC85C219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fr-CH" sz="2400" dirty="0"/>
              <a:t>Expériences &amp; Résultats – 8</a:t>
            </a:r>
            <a:br>
              <a:rPr lang="fr-CH" sz="2400" dirty="0"/>
            </a:br>
            <a:r>
              <a:rPr lang="fr-CH" sz="1800" dirty="0"/>
              <a:t>Trouver la meilleure combinaison pour Sentinel-1</a:t>
            </a:r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5EFA8D-F765-4F96-8067-4057EB157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fr-CH" sz="1300" dirty="0"/>
              <a:t>Set </a:t>
            </a:r>
          </a:p>
          <a:p>
            <a:pPr lvl="1"/>
            <a:r>
              <a:rPr lang="fr-CH" sz="1300" dirty="0"/>
              <a:t>Images de Sentinel-1 (mi octobre 2019, mi janvier 2020, mi avril 2020 et mi juillet 2020)</a:t>
            </a:r>
          </a:p>
          <a:p>
            <a:pPr lvl="1"/>
            <a:r>
              <a:rPr lang="fr-CH" sz="1300" dirty="0"/>
              <a:t>30/30</a:t>
            </a:r>
          </a:p>
          <a:p>
            <a:pPr lvl="1"/>
            <a:r>
              <a:rPr lang="fr-CH" sz="1300" dirty="0"/>
              <a:t>Classes équilibrées via class_weight</a:t>
            </a:r>
          </a:p>
          <a:p>
            <a:pPr lvl="1"/>
            <a:r>
              <a:rPr lang="fr-CH" sz="1300" dirty="0"/>
              <a:t>Données labelisées</a:t>
            </a:r>
          </a:p>
          <a:p>
            <a:pPr lvl="2"/>
            <a:r>
              <a:rPr lang="fr-CH" sz="1100" dirty="0"/>
              <a:t>Café: 578</a:t>
            </a:r>
          </a:p>
          <a:p>
            <a:pPr lvl="2"/>
            <a:r>
              <a:rPr lang="fr-CH" sz="1100" dirty="0"/>
              <a:t>Pas Café: 2719</a:t>
            </a:r>
          </a:p>
          <a:p>
            <a:pPr marL="0" indent="0">
              <a:buNone/>
            </a:pPr>
            <a:endParaRPr lang="fr-CH" sz="1300" dirty="0"/>
          </a:p>
          <a:p>
            <a:r>
              <a:rPr lang="fr-CH" sz="1300" dirty="0"/>
              <a:t>Combinaison de VV et VH</a:t>
            </a:r>
          </a:p>
          <a:p>
            <a:r>
              <a:rPr lang="fr-CH" sz="1300" dirty="0"/>
              <a:t>Combinaison utilisant l’automne</a:t>
            </a:r>
          </a:p>
          <a:p>
            <a:r>
              <a:rPr lang="fr-CH" sz="1300" dirty="0"/>
              <a:t>Rappel varie grandement, mais reste bas (ne dépasse pas 60%)</a:t>
            </a:r>
          </a:p>
          <a:p>
            <a:endParaRPr lang="fr-CH" sz="1300" dirty="0"/>
          </a:p>
          <a:p>
            <a:endParaRPr lang="fr-CH" sz="13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E7DB6C-5BC1-42F3-AC10-519D11266F5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76090" y="2287075"/>
            <a:ext cx="6303134" cy="225337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348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CD6EC5AD-977D-4411-AC6F-5677D6D5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83DC4F7D-6CBC-4B88-80C9-3E5BBFA8D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1F5CD2AA-865E-46EF-BE02-B7F59735C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83E55F-CCE9-45D2-B4A0-70ADC925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fr-CH" sz="4800"/>
              <a:t>Améliorations possibles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9836E79C-DAF3-497B-8829-B578C6330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96CBA651-59F0-4056-852B-7BA312B84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549CAF-504A-44ED-AD20-0880DCFE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894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18056C-6EA6-4474-B02E-6C914AE04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Espace réservé du contenu 2">
            <a:extLst>
              <a:ext uri="{FF2B5EF4-FFF2-40B4-BE49-F238E27FC236}">
                <a16:creationId xmlns:a16="http://schemas.microsoft.com/office/drawing/2014/main" id="{EC50B0A5-DEE0-4CFA-BF99-AE21554E4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792728"/>
              </p:ext>
            </p:extLst>
          </p:nvPr>
        </p:nvGraphicFramePr>
        <p:xfrm>
          <a:off x="620713" y="644525"/>
          <a:ext cx="10931525" cy="3605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60452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8C89B-7B02-456A-B3E0-CDAE1D26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– Résumé des expériences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3ECA25-DAE6-4059-92AF-C7D4872C1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On arrive à</a:t>
            </a:r>
          </a:p>
          <a:p>
            <a:pPr lvl="1"/>
            <a:r>
              <a:rPr lang="fr-CH" dirty="0"/>
              <a:t>Facilement reconnaître les champs du reste (plus de 90%).</a:t>
            </a:r>
          </a:p>
          <a:p>
            <a:pPr lvl="1"/>
            <a:r>
              <a:rPr lang="fr-CH" dirty="0"/>
              <a:t>Faire la différence entre le café et le poivre à environ 70% avec seulement une image dans le temps.</a:t>
            </a:r>
          </a:p>
          <a:p>
            <a:pPr lvl="1"/>
            <a:r>
              <a:rPr lang="fr-CH" dirty="0"/>
              <a:t>Avoir plus de 80% de rappel sur un réseau utilisant des bandes de trois images dans le temps sur toutes les données labellisées.</a:t>
            </a:r>
          </a:p>
          <a:p>
            <a:pPr lvl="1"/>
            <a:endParaRPr lang="fr-CH" dirty="0"/>
          </a:p>
          <a:p>
            <a:r>
              <a:rPr lang="fr-CH" dirty="0"/>
              <a:t>On n’arrive pas à</a:t>
            </a:r>
          </a:p>
          <a:p>
            <a:pPr lvl="1"/>
            <a:r>
              <a:rPr lang="fr-CH" dirty="0"/>
              <a:t>Avoir de bon résultat si l’on entraîne sur une seule zone et qu’on fait les tests sur les autres.</a:t>
            </a:r>
          </a:p>
          <a:p>
            <a:pPr lvl="1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6676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8C89B-7B02-456A-B3E0-CDAE1D26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- Recommandations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3ECA25-DAE6-4059-92AF-C7D4872C1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Sentinel-1 </a:t>
            </a:r>
          </a:p>
          <a:p>
            <a:pPr lvl="1"/>
            <a:r>
              <a:rPr lang="fr-CH" dirty="0"/>
              <a:t>Utiliser une combinaison avec VV et VH</a:t>
            </a:r>
          </a:p>
          <a:p>
            <a:pPr lvl="1"/>
            <a:r>
              <a:rPr lang="fr-CH" dirty="0"/>
              <a:t>De préférence en automne</a:t>
            </a:r>
          </a:p>
          <a:p>
            <a:r>
              <a:rPr lang="fr-CH" dirty="0"/>
              <a:t>Sentinel-2</a:t>
            </a:r>
          </a:p>
          <a:p>
            <a:pPr lvl="1"/>
            <a:r>
              <a:rPr lang="fr-CH" dirty="0"/>
              <a:t>Utiliser une combinaison avec la bande infra-rouge</a:t>
            </a:r>
          </a:p>
          <a:p>
            <a:pPr lvl="1"/>
            <a:r>
              <a:rPr lang="fr-CH" dirty="0"/>
              <a:t>Utiliser le produit 2A (sauf si indisponible)</a:t>
            </a:r>
          </a:p>
        </p:txBody>
      </p:sp>
    </p:spTree>
    <p:extLst>
      <p:ext uri="{BB962C8B-B14F-4D97-AF65-F5344CB8AC3E}">
        <p14:creationId xmlns:p14="http://schemas.microsoft.com/office/powerpoint/2010/main" val="3691528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8C89B-7B02-456A-B3E0-CDAE1D26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–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3ECA25-DAE6-4059-92AF-C7D4872C1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fr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Programmation des scripts pour accéder aux images satellites.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Exploration des données disponibles, visualisation et cartographie des données géoréférencées.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Préparation des données pour entraîner des modèles de classification basés sur des réseaux de neurones profonds. 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Exploitation des diverses sources d'information pour enrichir les modèles. Par exemple, exploitation des données d'imagerie multispectrale (p.ex. diverses sources satellites, etc…).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Entraînement de modèles de classification à l'aide des techniques de Machine Learning, notamment des réseaux convolutifs, analyses des performances.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Développement d'outils permettant la visualisation et l'analyse de résultats. 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97487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shade val="100000"/>
                <a:hueMod val="100000"/>
                <a:satMod val="110000"/>
                <a:lumMod val="79000"/>
                <a:lumOff val="21000"/>
              </a:schemeClr>
            </a:gs>
            <a:gs pos="100000">
              <a:schemeClr val="bg2">
                <a:shade val="78000"/>
                <a:hueMod val="44000"/>
                <a:satMod val="200000"/>
                <a:lumMod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1B45BD-D05B-47CB-97E5-994F293A1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BDE151-4F7A-4E95-939F-18B2F607C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A65775-F220-4B5E-9710-1ABB9165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643467"/>
            <a:ext cx="8133812" cy="36030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/>
              <a:t>Fin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3E1E67-68B8-49AF-8DBA-E7E08CD3F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68225"/>
            <a:ext cx="12188824" cy="2289774"/>
          </a:xfrm>
          <a:prstGeom prst="rect">
            <a:avLst/>
          </a:prstGeom>
          <a:solidFill>
            <a:srgbClr val="181717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6D8B3A-7E9F-4677-A691-F46C7FC07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4762275"/>
            <a:ext cx="8417262" cy="15611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fr-CH" sz="2800" dirty="0">
                <a:solidFill>
                  <a:srgbClr val="FFFFFF"/>
                </a:solidFill>
              </a:rPr>
              <a:t>Merci de votre attention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6FDE7C-B860-44EE-B294-C8358F7A8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3921" y="4568225"/>
            <a:ext cx="2764903" cy="22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677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B8C3F18-2A17-4372-BAE1-DB295E2AC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BB5819-B198-483A-901B-E94678953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0814F6-DCDA-4612-801B-FEB1C2B81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8325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CF788-1E16-4F1F-AAF8-5644BBA94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912212-534F-49AA-9028-7F7B7B78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Données 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84AEBEF-EF01-44A6-A9AC-E21D52665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C90F24-441A-43E0-9600-84F5CAF8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fr-CH" sz="1300" dirty="0">
                <a:solidFill>
                  <a:srgbClr val="FFFFFF"/>
                </a:solidFill>
              </a:rPr>
              <a:t>Sentinel-1</a:t>
            </a:r>
          </a:p>
          <a:p>
            <a:pPr lvl="1"/>
            <a:r>
              <a:rPr lang="fr-CH" sz="1300" dirty="0">
                <a:solidFill>
                  <a:srgbClr val="FFFFFF"/>
                </a:solidFill>
              </a:rPr>
              <a:t>Radar</a:t>
            </a:r>
          </a:p>
          <a:p>
            <a:pPr lvl="1"/>
            <a:r>
              <a:rPr lang="fr-CH" sz="1300" dirty="0">
                <a:solidFill>
                  <a:srgbClr val="FFFFFF"/>
                </a:solidFill>
              </a:rPr>
              <a:t>Fait la cartographie des différences d’altitude entre 2 points donnés</a:t>
            </a:r>
          </a:p>
          <a:p>
            <a:pPr lvl="1"/>
            <a:r>
              <a:rPr lang="fr-CH" sz="1300" dirty="0">
                <a:solidFill>
                  <a:srgbClr val="FFFFFF"/>
                </a:solidFill>
              </a:rPr>
              <a:t>Utilisé GRD (VV et VH)</a:t>
            </a:r>
          </a:p>
          <a:p>
            <a:pPr lvl="1"/>
            <a:r>
              <a:rPr lang="fr-CH" sz="1300" dirty="0">
                <a:solidFill>
                  <a:srgbClr val="FFFFFF"/>
                </a:solidFill>
              </a:rPr>
              <a:t>Mise sur orbite en 2014</a:t>
            </a:r>
          </a:p>
          <a:p>
            <a:pPr lvl="1"/>
            <a:r>
              <a:rPr lang="fr-CH" sz="1300" dirty="0">
                <a:solidFill>
                  <a:srgbClr val="FFFFFF"/>
                </a:solidFill>
              </a:rPr>
              <a:t>Premières images : 22 février 2015</a:t>
            </a:r>
          </a:p>
          <a:p>
            <a:r>
              <a:rPr lang="fr-CH" sz="1300" dirty="0">
                <a:solidFill>
                  <a:srgbClr val="FFFFFF"/>
                </a:solidFill>
              </a:rPr>
              <a:t>Sentinel-2</a:t>
            </a:r>
          </a:p>
          <a:p>
            <a:pPr lvl="1"/>
            <a:r>
              <a:rPr lang="fr-CH" sz="1300" dirty="0">
                <a:solidFill>
                  <a:srgbClr val="FFFFFF"/>
                </a:solidFill>
              </a:rPr>
              <a:t>13 bandes spectrales</a:t>
            </a:r>
          </a:p>
          <a:p>
            <a:pPr lvl="2"/>
            <a:r>
              <a:rPr lang="fr-CH" sz="1300" dirty="0">
                <a:solidFill>
                  <a:srgbClr val="FFFFFF"/>
                </a:solidFill>
              </a:rPr>
              <a:t>2 (bleue)</a:t>
            </a:r>
          </a:p>
          <a:p>
            <a:pPr lvl="2"/>
            <a:r>
              <a:rPr lang="fr-CH" sz="1300" dirty="0">
                <a:solidFill>
                  <a:srgbClr val="FFFFFF"/>
                </a:solidFill>
              </a:rPr>
              <a:t>3 (verte)</a:t>
            </a:r>
          </a:p>
          <a:p>
            <a:pPr lvl="2"/>
            <a:r>
              <a:rPr lang="fr-CH" sz="1300" dirty="0">
                <a:solidFill>
                  <a:srgbClr val="FFFFFF"/>
                </a:solidFill>
              </a:rPr>
              <a:t>4 (rouge) </a:t>
            </a:r>
          </a:p>
          <a:p>
            <a:pPr lvl="2"/>
            <a:r>
              <a:rPr lang="fr-CH" sz="1300" dirty="0">
                <a:solidFill>
                  <a:srgbClr val="FFFFFF"/>
                </a:solidFill>
              </a:rPr>
              <a:t>8 (infra-rouge)</a:t>
            </a:r>
          </a:p>
          <a:p>
            <a:pPr lvl="1"/>
            <a:r>
              <a:rPr lang="fr-CH" sz="1300" dirty="0">
                <a:solidFill>
                  <a:srgbClr val="FFFFFF"/>
                </a:solidFill>
              </a:rPr>
              <a:t>Mise en orbite en 2015</a:t>
            </a:r>
          </a:p>
          <a:p>
            <a:pPr lvl="1"/>
            <a:r>
              <a:rPr lang="fr-CH" sz="1300" dirty="0">
                <a:solidFill>
                  <a:srgbClr val="FFFFFF"/>
                </a:solidFill>
              </a:rPr>
              <a:t>Premières images : 9 décembre 2016</a:t>
            </a: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D6DEA9-466D-4CF0-B302-39178915E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6423" y="642795"/>
            <a:ext cx="3347830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07ABB29-4398-4511-A94A-8F35AC32E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3287" y="2927866"/>
            <a:ext cx="2731172" cy="9954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22430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0E1D59-78B9-45AC-AF84-F5FCFD6D9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fr-CH"/>
              <a:t>Données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28AF04-ECE9-42BC-824F-36844CB1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81725"/>
            <a:ext cx="6423211" cy="3599316"/>
          </a:xfrm>
        </p:spPr>
        <p:txBody>
          <a:bodyPr>
            <a:normAutofit/>
          </a:bodyPr>
          <a:lstStyle/>
          <a:p>
            <a:r>
              <a:rPr lang="fr-CH" sz="2000" dirty="0"/>
              <a:t>Télécharger les images (~10 minutes)</a:t>
            </a:r>
          </a:p>
          <a:p>
            <a:pPr lvl="1"/>
            <a:r>
              <a:rPr lang="fr-CH" sz="1400" dirty="0"/>
              <a:t>Sentinel-1 (~800 Mo * 2, format tiff,</a:t>
            </a:r>
            <a:r>
              <a:rPr lang="fr-FR" sz="1400" dirty="0">
                <a:effectLst/>
                <a:ea typeface="Times New Roman" panose="02020603050405020304" pitchFamily="18" charset="0"/>
              </a:rPr>
              <a:t> 25126/16782 pour Sentinel1A</a:t>
            </a:r>
            <a:r>
              <a:rPr lang="fr-CH" sz="1400" dirty="0"/>
              <a:t>)</a:t>
            </a:r>
          </a:p>
          <a:p>
            <a:pPr lvl="1"/>
            <a:r>
              <a:rPr lang="fr-CH" sz="1400" dirty="0"/>
              <a:t>Sentinel-2 (~100 Mo * 4, format j2p, </a:t>
            </a:r>
            <a:r>
              <a:rPr lang="fr-FR" sz="1400" dirty="0">
                <a:effectLst/>
                <a:ea typeface="Times New Roman" panose="02020603050405020304" pitchFamily="18" charset="0"/>
              </a:rPr>
              <a:t>10980/10980</a:t>
            </a:r>
            <a:r>
              <a:rPr lang="fr-CH" sz="1400" dirty="0"/>
              <a:t>)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68B12BC-9BD4-454D-B44E-0EAC031F7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1148" y="2816567"/>
            <a:ext cx="3360531" cy="1224866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931234A-229B-4B41-BEB1-7D53EDA23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3" y="3026723"/>
            <a:ext cx="7554156" cy="383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9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1F254-D422-4AF5-B07E-C8A5CD42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Données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8E2594-1823-49D6-9D73-ADFDA3D4BFD3}"/>
              </a:ext>
            </a:extLst>
          </p:cNvPr>
          <p:cNvSpPr txBox="1"/>
          <p:nvPr/>
        </p:nvSpPr>
        <p:spPr>
          <a:xfrm>
            <a:off x="680321" y="2336873"/>
            <a:ext cx="4124289" cy="2627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Rasterio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Affine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Pyproj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Pyshp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SentinelSat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Matplotlib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E6D4CD0-2F6E-4DC9-9627-01A20BE7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hlinkClick r:id="rId7"/>
            <a:extLst>
              <a:ext uri="{FF2B5EF4-FFF2-40B4-BE49-F238E27FC236}">
                <a16:creationId xmlns:a16="http://schemas.microsoft.com/office/drawing/2014/main" id="{80726229-479E-453F-A8FD-BF24983F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896" y="1060375"/>
            <a:ext cx="2454793" cy="1329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6A3718-B24C-4ACF-848C-1CF09116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1763" y="4585216"/>
            <a:ext cx="3054644" cy="13750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0DB1DED-9854-4123-A48F-DF43BBA2E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6DE-97F9-4A1C-9CEB-F02774069CC7}"/>
              </a:ext>
            </a:extLst>
          </p:cNvPr>
          <p:cNvSpPr/>
          <p:nvPr/>
        </p:nvSpPr>
        <p:spPr>
          <a:xfrm>
            <a:off x="2962960" y="4161179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57DD548-014A-43A6-935E-2102C831C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5187" y="4450599"/>
            <a:ext cx="1537303" cy="16442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CB4F22-902B-4BE4-937C-387F678C1D2A}"/>
              </a:ext>
            </a:extLst>
          </p:cNvPr>
          <p:cNvSpPr/>
          <p:nvPr/>
        </p:nvSpPr>
        <p:spPr>
          <a:xfrm>
            <a:off x="456290" y="4143218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ECED8-7616-4A30-AC05-1F6D999566A9}"/>
              </a:ext>
            </a:extLst>
          </p:cNvPr>
          <p:cNvSpPr/>
          <p:nvPr/>
        </p:nvSpPr>
        <p:spPr>
          <a:xfrm>
            <a:off x="2956710" y="2113872"/>
            <a:ext cx="2341756" cy="189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96AA4AE-8C57-4521-84E3-71812DBA8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175" y="4385708"/>
            <a:ext cx="1567985" cy="1732458"/>
          </a:xfrm>
          <a:prstGeom prst="rect">
            <a:avLst/>
          </a:prstGeom>
        </p:spPr>
      </p:pic>
      <p:pic>
        <p:nvPicPr>
          <p:cNvPr id="17" name="Image 16" descr="Une image contenant vert, horloge, table, pièce&#10;&#10;Description générée automatiquement">
            <a:hlinkClick r:id="rId18"/>
            <a:extLst>
              <a:ext uri="{FF2B5EF4-FFF2-40B4-BE49-F238E27FC236}">
                <a16:creationId xmlns:a16="http://schemas.microsoft.com/office/drawing/2014/main" id="{57C16843-DB6B-4913-B193-29C93B949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46" y="2316610"/>
            <a:ext cx="1636470" cy="16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1F254-D422-4AF5-B07E-C8A5CD42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Données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8E2594-1823-49D6-9D73-ADFDA3D4BFD3}"/>
              </a:ext>
            </a:extLst>
          </p:cNvPr>
          <p:cNvSpPr txBox="1"/>
          <p:nvPr/>
        </p:nvSpPr>
        <p:spPr>
          <a:xfrm>
            <a:off x="680321" y="2336873"/>
            <a:ext cx="4124289" cy="262701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Rasterio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Affine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Pyproj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Pyshp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SentinelSat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Matplotlib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E6D4CD0-2F6E-4DC9-9627-01A20BE7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hlinkClick r:id="rId7"/>
            <a:extLst>
              <a:ext uri="{FF2B5EF4-FFF2-40B4-BE49-F238E27FC236}">
                <a16:creationId xmlns:a16="http://schemas.microsoft.com/office/drawing/2014/main" id="{80726229-479E-453F-A8FD-BF24983F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896" y="1060375"/>
            <a:ext cx="2454793" cy="1329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6A3718-B24C-4ACF-848C-1CF09116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alphaModFix amt="2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1763" y="4585216"/>
            <a:ext cx="3054644" cy="13750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0DB1DED-9854-4123-A48F-DF43BBA2E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6DE-97F9-4A1C-9CEB-F02774069CC7}"/>
              </a:ext>
            </a:extLst>
          </p:cNvPr>
          <p:cNvSpPr/>
          <p:nvPr/>
        </p:nvSpPr>
        <p:spPr>
          <a:xfrm>
            <a:off x="2962960" y="4161179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57DD548-014A-43A6-935E-2102C831C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5187" y="4450599"/>
            <a:ext cx="1537303" cy="16442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CB4F22-902B-4BE4-937C-387F678C1D2A}"/>
              </a:ext>
            </a:extLst>
          </p:cNvPr>
          <p:cNvSpPr/>
          <p:nvPr/>
        </p:nvSpPr>
        <p:spPr>
          <a:xfrm>
            <a:off x="456290" y="4143218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ECED8-7616-4A30-AC05-1F6D999566A9}"/>
              </a:ext>
            </a:extLst>
          </p:cNvPr>
          <p:cNvSpPr/>
          <p:nvPr/>
        </p:nvSpPr>
        <p:spPr>
          <a:xfrm>
            <a:off x="2956710" y="2113872"/>
            <a:ext cx="2341756" cy="189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96AA4AE-8C57-4521-84E3-71812DBA8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175" y="4385708"/>
            <a:ext cx="1567985" cy="1732458"/>
          </a:xfrm>
          <a:prstGeom prst="rect">
            <a:avLst/>
          </a:prstGeom>
        </p:spPr>
      </p:pic>
      <p:pic>
        <p:nvPicPr>
          <p:cNvPr id="17" name="Image 16" descr="Une image contenant vert, horloge, table, pièce&#10;&#10;Description générée automatiquement">
            <a:hlinkClick r:id="rId18"/>
            <a:extLst>
              <a:ext uri="{FF2B5EF4-FFF2-40B4-BE49-F238E27FC236}">
                <a16:creationId xmlns:a16="http://schemas.microsoft.com/office/drawing/2014/main" id="{57C16843-DB6B-4913-B193-29C93B949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46" y="2316610"/>
            <a:ext cx="1636470" cy="163647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50B928-1FE8-4E95-AFF9-2CBDA4E2937D}"/>
              </a:ext>
            </a:extLst>
          </p:cNvPr>
          <p:cNvGrpSpPr/>
          <p:nvPr/>
        </p:nvGrpSpPr>
        <p:grpSpPr>
          <a:xfrm>
            <a:off x="2844710" y="350596"/>
            <a:ext cx="9086261" cy="6156808"/>
            <a:chOff x="2826832" y="350596"/>
            <a:chExt cx="9086261" cy="61568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DB4CF-72EF-44ED-AAA0-073DC9218471}"/>
                </a:ext>
              </a:extLst>
            </p:cNvPr>
            <p:cNvSpPr/>
            <p:nvPr/>
          </p:nvSpPr>
          <p:spPr>
            <a:xfrm>
              <a:off x="5332116" y="350596"/>
              <a:ext cx="6580977" cy="6156808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78E7AC-FB83-4274-AEE7-23C4E734D186}"/>
                </a:ext>
              </a:extLst>
            </p:cNvPr>
            <p:cNvSpPr/>
            <p:nvPr/>
          </p:nvSpPr>
          <p:spPr>
            <a:xfrm>
              <a:off x="2826832" y="2071609"/>
              <a:ext cx="2506181" cy="443579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48A69ABA-89FF-4D87-B6B0-CC6138912779}"/>
              </a:ext>
            </a:extLst>
          </p:cNvPr>
          <p:cNvSpPr txBox="1"/>
          <p:nvPr/>
        </p:nvSpPr>
        <p:spPr>
          <a:xfrm>
            <a:off x="2963559" y="3316762"/>
            <a:ext cx="6783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3200" dirty="0">
                <a:solidFill>
                  <a:schemeClr val="bg1"/>
                </a:solidFill>
              </a:rPr>
              <a:t>Permettent d’interagir avec les images en provenance du site de l’ESA.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B882636-898F-4CF2-83E5-700DEE3F530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147301" y="4101592"/>
            <a:ext cx="816258" cy="8622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DA0F5CD-3EDE-46DD-990D-F3BF6CC35D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1910993" y="2499202"/>
            <a:ext cx="1052566" cy="16023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4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1F254-D422-4AF5-B07E-C8A5CD42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Données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8E2594-1823-49D6-9D73-ADFDA3D4BFD3}"/>
              </a:ext>
            </a:extLst>
          </p:cNvPr>
          <p:cNvSpPr txBox="1"/>
          <p:nvPr/>
        </p:nvSpPr>
        <p:spPr>
          <a:xfrm>
            <a:off x="680321" y="2336873"/>
            <a:ext cx="4124289" cy="262701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Rasterio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Affine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Pyproj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Pyshp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SentinelSat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Matplotlib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E6D4CD0-2F6E-4DC9-9627-01A20BE723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hlinkClick r:id="rId7"/>
            <a:extLst>
              <a:ext uri="{FF2B5EF4-FFF2-40B4-BE49-F238E27FC236}">
                <a16:creationId xmlns:a16="http://schemas.microsoft.com/office/drawing/2014/main" id="{80726229-479E-453F-A8FD-BF24983F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1896" y="1060375"/>
            <a:ext cx="2454793" cy="13293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96A3718-B24C-4ACF-848C-1CF09116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alphaModFix amt="2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1763" y="4585216"/>
            <a:ext cx="3054644" cy="13750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0DB1DED-9854-4123-A48F-DF43BBA2E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1926DE-97F9-4A1C-9CEB-F02774069CC7}"/>
              </a:ext>
            </a:extLst>
          </p:cNvPr>
          <p:cNvSpPr/>
          <p:nvPr/>
        </p:nvSpPr>
        <p:spPr>
          <a:xfrm>
            <a:off x="2962960" y="4161179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57DD548-014A-43A6-935E-2102C831CBA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5187" y="4450599"/>
            <a:ext cx="1537303" cy="16442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CB4F22-902B-4BE4-937C-387F678C1D2A}"/>
              </a:ext>
            </a:extLst>
          </p:cNvPr>
          <p:cNvSpPr/>
          <p:nvPr/>
        </p:nvSpPr>
        <p:spPr>
          <a:xfrm>
            <a:off x="456290" y="4143218"/>
            <a:ext cx="2341756" cy="22174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EECED8-7616-4A30-AC05-1F6D999566A9}"/>
              </a:ext>
            </a:extLst>
          </p:cNvPr>
          <p:cNvSpPr/>
          <p:nvPr/>
        </p:nvSpPr>
        <p:spPr>
          <a:xfrm>
            <a:off x="2956710" y="2113872"/>
            <a:ext cx="2341756" cy="189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96AA4AE-8C57-4521-84E3-71812DBA8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3175" y="4385708"/>
            <a:ext cx="1567985" cy="1732458"/>
          </a:xfrm>
          <a:prstGeom prst="rect">
            <a:avLst/>
          </a:prstGeom>
        </p:spPr>
      </p:pic>
      <p:pic>
        <p:nvPicPr>
          <p:cNvPr id="17" name="Image 16" descr="Une image contenant vert, horloge, table, pièce&#10;&#10;Description générée automatiquement">
            <a:hlinkClick r:id="rId18"/>
            <a:extLst>
              <a:ext uri="{FF2B5EF4-FFF2-40B4-BE49-F238E27FC236}">
                <a16:creationId xmlns:a16="http://schemas.microsoft.com/office/drawing/2014/main" id="{57C16843-DB6B-4913-B193-29C93B94922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46" y="2316610"/>
            <a:ext cx="1636470" cy="163647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D50B928-1FE8-4E95-AFF9-2CBDA4E2937D}"/>
              </a:ext>
            </a:extLst>
          </p:cNvPr>
          <p:cNvGrpSpPr/>
          <p:nvPr/>
        </p:nvGrpSpPr>
        <p:grpSpPr>
          <a:xfrm>
            <a:off x="2822279" y="341135"/>
            <a:ext cx="9088746" cy="6156808"/>
            <a:chOff x="2824347" y="350596"/>
            <a:chExt cx="9088746" cy="61568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DB4CF-72EF-44ED-AAA0-073DC9218471}"/>
                </a:ext>
              </a:extLst>
            </p:cNvPr>
            <p:cNvSpPr/>
            <p:nvPr/>
          </p:nvSpPr>
          <p:spPr>
            <a:xfrm>
              <a:off x="5332116" y="350596"/>
              <a:ext cx="6580977" cy="6156808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78E7AC-FB83-4274-AEE7-23C4E734D186}"/>
                </a:ext>
              </a:extLst>
            </p:cNvPr>
            <p:cNvSpPr/>
            <p:nvPr/>
          </p:nvSpPr>
          <p:spPr>
            <a:xfrm>
              <a:off x="2824347" y="2071609"/>
              <a:ext cx="2506181" cy="443579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4B5A9A4-F0EF-4A5B-A59F-6E68AF8C3DCE}"/>
              </a:ext>
            </a:extLst>
          </p:cNvPr>
          <p:cNvSpPr/>
          <p:nvPr/>
        </p:nvSpPr>
        <p:spPr>
          <a:xfrm>
            <a:off x="316099" y="4041853"/>
            <a:ext cx="2506180" cy="24560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0CC5F-4396-493F-9D88-C5551A3E5083}"/>
              </a:ext>
            </a:extLst>
          </p:cNvPr>
          <p:cNvSpPr txBox="1"/>
          <p:nvPr/>
        </p:nvSpPr>
        <p:spPr>
          <a:xfrm>
            <a:off x="2938237" y="2864483"/>
            <a:ext cx="6783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3200" dirty="0">
                <a:solidFill>
                  <a:schemeClr val="bg1"/>
                </a:solidFill>
              </a:rPr>
              <a:t>Permet de donner une bonne position à une image découpée de Sentinel-2. Est aussi utile lors de la labellisation de l’image.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81F45FA-23DC-404D-8A93-26C6577BA43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767155" y="2864483"/>
            <a:ext cx="1171082" cy="10310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920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2692</Words>
  <Application>Microsoft Office PowerPoint</Application>
  <PresentationFormat>Grand écran</PresentationFormat>
  <Paragraphs>766</Paragraphs>
  <Slides>49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3" baseType="lpstr">
      <vt:lpstr>Arial</vt:lpstr>
      <vt:lpstr>Calibri</vt:lpstr>
      <vt:lpstr>Trebuchet MS</vt:lpstr>
      <vt:lpstr>Berlin</vt:lpstr>
      <vt:lpstr>Travail de Bachelor</vt:lpstr>
      <vt:lpstr>Sommaire</vt:lpstr>
      <vt:lpstr>Introduction</vt:lpstr>
      <vt:lpstr>Données</vt:lpstr>
      <vt:lpstr>Données  </vt:lpstr>
      <vt:lpstr>Données</vt:lpstr>
      <vt:lpstr>Données</vt:lpstr>
      <vt:lpstr>Données</vt:lpstr>
      <vt:lpstr>Données</vt:lpstr>
      <vt:lpstr>Données</vt:lpstr>
      <vt:lpstr>Données</vt:lpstr>
      <vt:lpstr>Données</vt:lpstr>
      <vt:lpstr>Données</vt:lpstr>
      <vt:lpstr>Données</vt:lpstr>
      <vt:lpstr>Données</vt:lpstr>
      <vt:lpstr>Données</vt:lpstr>
      <vt:lpstr>Données</vt:lpstr>
      <vt:lpstr>Méthodes</vt:lpstr>
      <vt:lpstr>Scripts réalisés</vt:lpstr>
      <vt:lpstr>Scripts réalisés - Traitement des images </vt:lpstr>
      <vt:lpstr>Scripts réalisés - Traitement des images  DivideAndSort &amp; Cie.  </vt:lpstr>
      <vt:lpstr>Scripts réalisés - Traitement des images TranslateS1Bands – Harmonise le point de depart de plusieurs bandes S1</vt:lpstr>
      <vt:lpstr>Scripts réalisés - Traitement des images DivideAndSortS1 &amp; Cie.</vt:lpstr>
      <vt:lpstr>Scripts réalisés – Entraînement Train &amp; Cie –Entraîne des modèles</vt:lpstr>
      <vt:lpstr>Scripts réalisés – Entraînement/Test Train_one_test_others-FallWinterSpring &amp; Train_two_test_others-FallWinterSpring Entraîne des modèles sur des zones et les testes sur des autres</vt:lpstr>
      <vt:lpstr>Scripts réalisés –Test</vt:lpstr>
      <vt:lpstr>Scripts réalisés – Prédiction</vt:lpstr>
      <vt:lpstr>Données</vt:lpstr>
      <vt:lpstr>Expériences &amp; Résultats</vt:lpstr>
      <vt:lpstr>Expériences &amp; Résultats</vt:lpstr>
      <vt:lpstr>Expériences &amp; Résultats</vt:lpstr>
      <vt:lpstr>Expériences &amp; Résultats</vt:lpstr>
      <vt:lpstr>Expériences &amp; Résultats – 1 Reconnaître les champs</vt:lpstr>
      <vt:lpstr>Expériences &amp; Résultats – 2 Tester les bandes les plus utiles</vt:lpstr>
      <vt:lpstr>Expériences &amp; Résultats – 3 Tester la différentiation entre le poivre et le café</vt:lpstr>
      <vt:lpstr>Expériences &amp; Résultats – 4 Intro Multi saisons</vt:lpstr>
      <vt:lpstr>Expériences &amp; Résultats – 4 Automne</vt:lpstr>
      <vt:lpstr>Expériences &amp; Résultats – 4 Hiver</vt:lpstr>
      <vt:lpstr>Expériences &amp; Résultats – 4 Printemps</vt:lpstr>
      <vt:lpstr>Expériences &amp; Résultats – 4 Conclusion</vt:lpstr>
      <vt:lpstr>Expériences &amp; Résultats – 5 Entraîner sur une zone, tester sur les autres</vt:lpstr>
      <vt:lpstr>Expériences &amp; Résultats – 6 Café contre poivre contre le reste multi saisons</vt:lpstr>
      <vt:lpstr>Expériences &amp; Résultats – 7 Entraîner et tester sur les mêmes données une année avant</vt:lpstr>
      <vt:lpstr>Expériences &amp; Résultats – 8 Trouver la meilleure combinaison pour Sentinel-1</vt:lpstr>
      <vt:lpstr>Améliorations possibles</vt:lpstr>
      <vt:lpstr>Conclusion – Résumé des expériences </vt:lpstr>
      <vt:lpstr>Conclusion - Recommandations</vt:lpstr>
      <vt:lpstr>Conclusion – Cahier des charges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Travail de Bachelor</dc:title>
  <dc:creator>Rod Julien</dc:creator>
  <cp:lastModifiedBy>Rod Julien</cp:lastModifiedBy>
  <cp:revision>67</cp:revision>
  <dcterms:created xsi:type="dcterms:W3CDTF">2020-08-16T12:43:33Z</dcterms:created>
  <dcterms:modified xsi:type="dcterms:W3CDTF">2020-09-03T12:22:24Z</dcterms:modified>
</cp:coreProperties>
</file>